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5"/>
  </p:sldMasterIdLst>
  <p:notesMasterIdLst>
    <p:notesMasterId r:id="rId24"/>
  </p:notesMasterIdLst>
  <p:sldIdLst>
    <p:sldId id="265" r:id="rId6"/>
    <p:sldId id="285" r:id="rId7"/>
    <p:sldId id="261" r:id="rId8"/>
    <p:sldId id="287" r:id="rId9"/>
    <p:sldId id="271" r:id="rId10"/>
    <p:sldId id="267" r:id="rId11"/>
    <p:sldId id="286" r:id="rId12"/>
    <p:sldId id="260" r:id="rId13"/>
    <p:sldId id="293" r:id="rId14"/>
    <p:sldId id="298" r:id="rId15"/>
    <p:sldId id="297" r:id="rId16"/>
    <p:sldId id="295" r:id="rId17"/>
    <p:sldId id="294" r:id="rId18"/>
    <p:sldId id="269" r:id="rId19"/>
    <p:sldId id="277" r:id="rId20"/>
    <p:sldId id="278" r:id="rId21"/>
    <p:sldId id="281" r:id="rId22"/>
    <p:sldId id="282"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rina Stoppiello" initials="SS" lastIdx="1" clrIdx="0">
    <p:extLst>
      <p:ext uri="{19B8F6BF-5375-455C-9EA6-DF929625EA0E}">
        <p15:presenceInfo xmlns:p15="http://schemas.microsoft.com/office/powerpoint/2012/main" userId="Sabrina Stoppiel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712B"/>
    <a:srgbClr val="0095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4" autoAdjust="0"/>
    <p:restoredTop sz="88874" autoAdjust="0"/>
  </p:normalViewPr>
  <p:slideViewPr>
    <p:cSldViewPr snapToGrid="0" snapToObjects="1">
      <p:cViewPr>
        <p:scale>
          <a:sx n="50" d="100"/>
          <a:sy n="50" d="100"/>
        </p:scale>
        <p:origin x="84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TENTE\Documents\Sabrina\a_Convegni%202023\VOL%20TOT%20VALIDATI%2002%2005%2023%20tavol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TENTE\Documents\Sabrina\a_Convegni%202023\VOL%20TOT%20VALIDATI%2002%2005%2023%20tavol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UTENTE\Documents\Sabrina\a_Convegni%202023\VOL%20TOT%20VALIDATI%2002%2005%2023%20tavo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15415794225556"/>
          <c:y val="2.4721020863855678E-2"/>
          <c:w val="0.53621299729143057"/>
          <c:h val="0.84036466167133872"/>
        </c:manualLayout>
      </c:layout>
      <c:doughnutChart>
        <c:varyColors val="1"/>
        <c:ser>
          <c:idx val="0"/>
          <c:order val="0"/>
          <c:tx>
            <c:strRef>
              <c:f>TAVOLE!$AF$73</c:f>
              <c:strCache>
                <c:ptCount val="1"/>
                <c:pt idx="0">
                  <c:v> INP con volontari</c:v>
                </c:pt>
              </c:strCache>
            </c:strRef>
          </c:tx>
          <c:dPt>
            <c:idx val="0"/>
            <c:bubble3D val="0"/>
            <c:explosion val="3"/>
            <c:spPr>
              <a:solidFill>
                <a:schemeClr val="accent1"/>
              </a:solidFill>
              <a:ln w="19050">
                <a:solidFill>
                  <a:schemeClr val="lt1"/>
                </a:solidFill>
              </a:ln>
              <a:effectLst/>
            </c:spPr>
            <c:extLst>
              <c:ext xmlns:c16="http://schemas.microsoft.com/office/drawing/2014/chart" uri="{C3380CC4-5D6E-409C-BE32-E72D297353CC}">
                <c16:uniqueId val="{00000001-9020-4CCD-93DA-D19AAEFA39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020-4CCD-93DA-D19AAEFA39A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020-4CCD-93DA-D19AAEFA39A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020-4CCD-93DA-D19AAEFA39A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020-4CCD-93DA-D19AAEFA39AC}"/>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TAVOLE!$AE$74:$AE$78</c:f>
              <c:strCache>
                <c:ptCount val="5"/>
                <c:pt idx="0">
                  <c:v>Nord-Ovest</c:v>
                </c:pt>
                <c:pt idx="1">
                  <c:v>Nord-Est</c:v>
                </c:pt>
                <c:pt idx="2">
                  <c:v>Centro</c:v>
                </c:pt>
                <c:pt idx="3">
                  <c:v>Sud</c:v>
                </c:pt>
                <c:pt idx="4">
                  <c:v>Isole</c:v>
                </c:pt>
              </c:strCache>
            </c:strRef>
          </c:cat>
          <c:val>
            <c:numRef>
              <c:f>TAVOLE!$AF$74:$AF$78</c:f>
              <c:numCache>
                <c:formatCode>0.0</c:formatCode>
                <c:ptCount val="5"/>
                <c:pt idx="0">
                  <c:v>29.275779674684316</c:v>
                </c:pt>
                <c:pt idx="1">
                  <c:v>24.606162184792353</c:v>
                </c:pt>
                <c:pt idx="2">
                  <c:v>21.391021044864221</c:v>
                </c:pt>
                <c:pt idx="3">
                  <c:v>16.53666122207273</c:v>
                </c:pt>
                <c:pt idx="4">
                  <c:v>8.1903758735863761</c:v>
                </c:pt>
              </c:numCache>
            </c:numRef>
          </c:val>
          <c:extLst>
            <c:ext xmlns:c16="http://schemas.microsoft.com/office/drawing/2014/chart" uri="{C3380CC4-5D6E-409C-BE32-E72D297353CC}">
              <c16:uniqueId val="{0000000A-9020-4CCD-93DA-D19AAEFA39AC}"/>
            </c:ext>
          </c:extLst>
        </c:ser>
        <c:ser>
          <c:idx val="1"/>
          <c:order val="1"/>
          <c:tx>
            <c:strRef>
              <c:f>TAVOLE!$AG$73</c:f>
              <c:strCache>
                <c:ptCount val="1"/>
                <c:pt idx="0">
                  <c:v>Volontari</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C-9020-4CCD-93DA-D19AAEFA39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E-9020-4CCD-93DA-D19AAEFA39A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0-9020-4CCD-93DA-D19AAEFA39A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2-9020-4CCD-93DA-D19AAEFA39A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4-9020-4CCD-93DA-D19AAEFA39AC}"/>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TAVOLE!$AE$74:$AE$78</c:f>
              <c:strCache>
                <c:ptCount val="5"/>
                <c:pt idx="0">
                  <c:v>Nord-Ovest</c:v>
                </c:pt>
                <c:pt idx="1">
                  <c:v>Nord-Est</c:v>
                </c:pt>
                <c:pt idx="2">
                  <c:v>Centro</c:v>
                </c:pt>
                <c:pt idx="3">
                  <c:v>Sud</c:v>
                </c:pt>
                <c:pt idx="4">
                  <c:v>Isole</c:v>
                </c:pt>
              </c:strCache>
            </c:strRef>
          </c:cat>
          <c:val>
            <c:numRef>
              <c:f>TAVOLE!$AG$74:$AG$78</c:f>
              <c:numCache>
                <c:formatCode>0.0</c:formatCode>
                <c:ptCount val="5"/>
                <c:pt idx="0">
                  <c:v>30.173978636190093</c:v>
                </c:pt>
                <c:pt idx="1">
                  <c:v>26.234509655795023</c:v>
                </c:pt>
                <c:pt idx="2">
                  <c:v>22.456059739525045</c:v>
                </c:pt>
                <c:pt idx="3">
                  <c:v>14.196217881508749</c:v>
                </c:pt>
                <c:pt idx="4">
                  <c:v>6.9392340869810862</c:v>
                </c:pt>
              </c:numCache>
            </c:numRef>
          </c:val>
          <c:extLst>
            <c:ext xmlns:c16="http://schemas.microsoft.com/office/drawing/2014/chart" uri="{C3380CC4-5D6E-409C-BE32-E72D297353CC}">
              <c16:uniqueId val="{00000015-9020-4CCD-93DA-D19AAEFA39AC}"/>
            </c:ext>
          </c:extLst>
        </c:ser>
        <c:dLbls>
          <c:showLegendKey val="0"/>
          <c:showVal val="0"/>
          <c:showCatName val="0"/>
          <c:showSerName val="0"/>
          <c:showPercent val="0"/>
          <c:showBubbleSize val="0"/>
          <c:showLeaderLines val="1"/>
        </c:dLbls>
        <c:firstSliceAng val="0"/>
        <c:holeSize val="44"/>
      </c:doughnutChart>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9525" cap="flat" cmpd="sng" algn="ctr">
      <a:noFill/>
      <a:round/>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C5F-4A80-94D5-467C7120482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C5F-4A80-94D5-467C7120482D}"/>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4C5F-4A80-94D5-467C7120482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C5F-4A80-94D5-467C7120482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C5F-4A80-94D5-467C7120482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TAVOLE!$AK$32:$AK$36</c:f>
              <c:strCache>
                <c:ptCount val="5"/>
                <c:pt idx="0">
                  <c:v>1-2</c:v>
                </c:pt>
                <c:pt idx="1">
                  <c:v>3-9</c:v>
                </c:pt>
                <c:pt idx="2">
                  <c:v>10-19</c:v>
                </c:pt>
                <c:pt idx="3">
                  <c:v>20-49</c:v>
                </c:pt>
                <c:pt idx="4">
                  <c:v>50 e più</c:v>
                </c:pt>
              </c:strCache>
            </c:strRef>
          </c:cat>
          <c:val>
            <c:numRef>
              <c:f>TAVOLE!$AO$32:$AO$36</c:f>
              <c:numCache>
                <c:formatCode>0.0</c:formatCode>
                <c:ptCount val="5"/>
                <c:pt idx="0">
                  <c:v>11.412007235433958</c:v>
                </c:pt>
                <c:pt idx="1">
                  <c:v>42.768239564856984</c:v>
                </c:pt>
                <c:pt idx="2">
                  <c:v>21.733425964815051</c:v>
                </c:pt>
                <c:pt idx="3">
                  <c:v>17.629032910109967</c:v>
                </c:pt>
                <c:pt idx="4">
                  <c:v>6.4572943247840398</c:v>
                </c:pt>
              </c:numCache>
            </c:numRef>
          </c:val>
          <c:extLst>
            <c:ext xmlns:c16="http://schemas.microsoft.com/office/drawing/2014/chart" uri="{C3380CC4-5D6E-409C-BE32-E72D297353CC}">
              <c16:uniqueId val="{0000000A-4C5F-4A80-94D5-467C7120482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9525" cap="flat" cmpd="sng" algn="ctr">
      <a:noFill/>
      <a:round/>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pattFill prst="pct70">
                <a:fgClr>
                  <a:srgbClr val="0070C0"/>
                </a:fgClr>
                <a:bgClr>
                  <a:sysClr val="window" lastClr="FFFFFF"/>
                </a:bgClr>
              </a:pattFill>
              <a:ln w="19050">
                <a:solidFill>
                  <a:schemeClr val="lt1"/>
                </a:solidFill>
              </a:ln>
              <a:effectLst/>
            </c:spPr>
            <c:extLst>
              <c:ext xmlns:c16="http://schemas.microsoft.com/office/drawing/2014/chart" uri="{C3380CC4-5D6E-409C-BE32-E72D297353CC}">
                <c16:uniqueId val="{00000001-1C49-4E42-A69B-DED68F98961E}"/>
              </c:ext>
            </c:extLst>
          </c:dPt>
          <c:dPt>
            <c:idx val="1"/>
            <c:bubble3D val="0"/>
            <c:spPr>
              <a:pattFill prst="pct75">
                <a:fgClr>
                  <a:schemeClr val="accent2"/>
                </a:fgClr>
                <a:bgClr>
                  <a:schemeClr val="bg1"/>
                </a:bgClr>
              </a:pattFill>
              <a:ln w="19050">
                <a:solidFill>
                  <a:schemeClr val="lt1"/>
                </a:solidFill>
              </a:ln>
              <a:effectLst/>
            </c:spPr>
            <c:extLst>
              <c:ext xmlns:c16="http://schemas.microsoft.com/office/drawing/2014/chart" uri="{C3380CC4-5D6E-409C-BE32-E72D297353CC}">
                <c16:uniqueId val="{00000003-1C49-4E42-A69B-DED68F98961E}"/>
              </c:ext>
            </c:extLst>
          </c:dPt>
          <c:dPt>
            <c:idx val="2"/>
            <c:bubble3D val="0"/>
            <c:spPr>
              <a:pattFill prst="pct75">
                <a:fgClr>
                  <a:srgbClr val="92D050"/>
                </a:fgClr>
                <a:bgClr>
                  <a:schemeClr val="bg1"/>
                </a:bgClr>
              </a:pattFill>
              <a:ln w="19050">
                <a:solidFill>
                  <a:schemeClr val="lt1"/>
                </a:solidFill>
              </a:ln>
              <a:effectLst/>
            </c:spPr>
            <c:extLst>
              <c:ext xmlns:c16="http://schemas.microsoft.com/office/drawing/2014/chart" uri="{C3380CC4-5D6E-409C-BE32-E72D297353CC}">
                <c16:uniqueId val="{00000005-1C49-4E42-A69B-DED68F98961E}"/>
              </c:ext>
            </c:extLst>
          </c:dPt>
          <c:dPt>
            <c:idx val="3"/>
            <c:bubble3D val="0"/>
            <c:spPr>
              <a:pattFill prst="pct75">
                <a:fgClr>
                  <a:srgbClr val="FFC000"/>
                </a:fgClr>
                <a:bgClr>
                  <a:schemeClr val="bg1"/>
                </a:bgClr>
              </a:pattFill>
              <a:ln w="19050">
                <a:solidFill>
                  <a:schemeClr val="lt1"/>
                </a:solidFill>
              </a:ln>
              <a:effectLst/>
            </c:spPr>
            <c:extLst>
              <c:ext xmlns:c16="http://schemas.microsoft.com/office/drawing/2014/chart" uri="{C3380CC4-5D6E-409C-BE32-E72D297353CC}">
                <c16:uniqueId val="{00000007-1C49-4E42-A69B-DED68F98961E}"/>
              </c:ext>
            </c:extLst>
          </c:dPt>
          <c:dPt>
            <c:idx val="4"/>
            <c:bubble3D val="0"/>
            <c:spPr>
              <a:pattFill prst="pct75">
                <a:fgClr>
                  <a:srgbClr val="00B0F0"/>
                </a:fgClr>
                <a:bgClr>
                  <a:sysClr val="window" lastClr="FFFFFF"/>
                </a:bgClr>
              </a:pattFill>
              <a:ln w="19050">
                <a:solidFill>
                  <a:schemeClr val="lt1"/>
                </a:solidFill>
              </a:ln>
              <a:effectLst/>
            </c:spPr>
            <c:extLst>
              <c:ext xmlns:c16="http://schemas.microsoft.com/office/drawing/2014/chart" uri="{C3380CC4-5D6E-409C-BE32-E72D297353CC}">
                <c16:uniqueId val="{00000009-1C49-4E42-A69B-DED68F98961E}"/>
              </c:ext>
            </c:extLst>
          </c:dPt>
          <c:dLbls>
            <c:dLbl>
              <c:idx val="0"/>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C49-4E42-A69B-DED68F98961E}"/>
                </c:ext>
              </c:extLst>
            </c:dLbl>
            <c:dLbl>
              <c:idx val="1"/>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C49-4E42-A69B-DED68F98961E}"/>
                </c:ext>
              </c:extLst>
            </c:dLbl>
            <c:dLbl>
              <c:idx val="2"/>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C49-4E42-A69B-DED68F98961E}"/>
                </c:ext>
              </c:extLst>
            </c:dLbl>
            <c:dLbl>
              <c:idx val="3"/>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C49-4E42-A69B-DED68F98961E}"/>
                </c:ext>
              </c:extLst>
            </c:dLbl>
            <c:dLbl>
              <c:idx val="4"/>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C49-4E42-A69B-DED68F98961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extLst>
          </c:dLbls>
          <c:cat>
            <c:strRef>
              <c:f>TAVOLE!$AN$32:$AN$36</c:f>
              <c:strCache>
                <c:ptCount val="5"/>
                <c:pt idx="0">
                  <c:v>1-2</c:v>
                </c:pt>
                <c:pt idx="1">
                  <c:v>3-9</c:v>
                </c:pt>
                <c:pt idx="2">
                  <c:v>10-19</c:v>
                </c:pt>
                <c:pt idx="3">
                  <c:v>20-49</c:v>
                </c:pt>
                <c:pt idx="4">
                  <c:v>50 e più</c:v>
                </c:pt>
              </c:strCache>
            </c:strRef>
          </c:cat>
          <c:val>
            <c:numRef>
              <c:f>TAVOLE!$AQ$32:$AQ$36</c:f>
              <c:numCache>
                <c:formatCode>0.0</c:formatCode>
                <c:ptCount val="5"/>
                <c:pt idx="0">
                  <c:v>7.8585024264052112</c:v>
                </c:pt>
                <c:pt idx="1">
                  <c:v>42.272563603707212</c:v>
                </c:pt>
                <c:pt idx="2">
                  <c:v>23.727823195123854</c:v>
                </c:pt>
                <c:pt idx="3">
                  <c:v>18.996352300191585</c:v>
                </c:pt>
                <c:pt idx="4">
                  <c:v>7.1447584745721215</c:v>
                </c:pt>
              </c:numCache>
            </c:numRef>
          </c:val>
          <c:extLst>
            <c:ext xmlns:c16="http://schemas.microsoft.com/office/drawing/2014/chart" uri="{C3380CC4-5D6E-409C-BE32-E72D297353CC}">
              <c16:uniqueId val="{0000000A-1C49-4E42-A69B-DED68F98961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9525" cap="flat" cmpd="sng" algn="ctr">
      <a:noFill/>
      <a:round/>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0B7EF-4A8F-AE4A-A386-C2C8A6DA9785}" type="datetimeFigureOut">
              <a:rPr lang="it-IT" smtClean="0"/>
              <a:t>29/05/2023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FD064-26BF-C04C-A0E4-0A6516624A07}" type="slidenum">
              <a:rPr lang="it-IT" smtClean="0"/>
              <a:t>‹N›</a:t>
            </a:fld>
            <a:endParaRPr lang="it-IT"/>
          </a:p>
        </p:txBody>
      </p:sp>
    </p:spTree>
    <p:extLst>
      <p:ext uri="{BB962C8B-B14F-4D97-AF65-F5344CB8AC3E}">
        <p14:creationId xmlns:p14="http://schemas.microsoft.com/office/powerpoint/2010/main" val="341032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0</a:t>
            </a:fld>
            <a:endParaRPr lang="it-IT"/>
          </a:p>
        </p:txBody>
      </p:sp>
    </p:spTree>
    <p:extLst>
      <p:ext uri="{BB962C8B-B14F-4D97-AF65-F5344CB8AC3E}">
        <p14:creationId xmlns:p14="http://schemas.microsoft.com/office/powerpoint/2010/main" val="3960322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12</a:t>
            </a:fld>
            <a:endParaRPr lang="it-IT"/>
          </a:p>
        </p:txBody>
      </p:sp>
    </p:spTree>
    <p:extLst>
      <p:ext uri="{BB962C8B-B14F-4D97-AF65-F5344CB8AC3E}">
        <p14:creationId xmlns:p14="http://schemas.microsoft.com/office/powerpoint/2010/main" val="3368534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solidFill>
                  <a:srgbClr val="595959"/>
                </a:solidFill>
                <a:latin typeface="Arial"/>
                <a:cs typeface="Arial"/>
              </a:rPr>
              <a:t>Le </a:t>
            </a:r>
            <a:r>
              <a:rPr lang="it-IT" b="1" dirty="0" smtClean="0">
                <a:solidFill>
                  <a:srgbClr val="595959"/>
                </a:solidFill>
                <a:latin typeface="Arial"/>
                <a:cs typeface="Arial"/>
              </a:rPr>
              <a:t>relazioni significative sono quelle con g</a:t>
            </a:r>
            <a:r>
              <a:rPr lang="it-IT" dirty="0" smtClean="0">
                <a:solidFill>
                  <a:srgbClr val="595959"/>
                </a:solidFill>
                <a:latin typeface="Arial"/>
                <a:cs typeface="Arial"/>
              </a:rPr>
              <a:t>li </a:t>
            </a:r>
            <a:r>
              <a:rPr lang="it-IT" b="1" dirty="0" smtClean="0">
                <a:solidFill>
                  <a:schemeClr val="accent2"/>
                </a:solidFill>
                <a:latin typeface="Arial"/>
                <a:cs typeface="Arial"/>
              </a:rPr>
              <a:t>stakeholder</a:t>
            </a:r>
            <a:r>
              <a:rPr lang="it-IT" dirty="0" smtClean="0">
                <a:solidFill>
                  <a:srgbClr val="595959"/>
                </a:solidFill>
                <a:latin typeface="Arial"/>
                <a:cs typeface="Arial"/>
              </a:rPr>
              <a:t> definiti come “soggetti che influenzano le decisioni strategiche dell’istituzione non profit e/o che sono a vario titolo coinvolti nell’attività dell’istituzione non profit, per le relazioni di scambio che con essa intrattengono o perché ne sono significativamente influenzati”. </a:t>
            </a:r>
          </a:p>
          <a:p>
            <a:pPr hangingPunct="0"/>
            <a:r>
              <a:rPr lang="it-IT" dirty="0" smtClean="0">
                <a:solidFill>
                  <a:srgbClr val="595959"/>
                </a:solidFill>
                <a:latin typeface="Arial"/>
                <a:cs typeface="Arial"/>
              </a:rPr>
              <a:t>Gli stakeholder delle INP sono soprattutto soggetti interni alle organizzazioni. Tra questi, i più coinvolti sono i soci (71,7%), seguono i volontari (47,4%) e i destinatari delle attività (46,5%); più bassa la quota delle istituzioni che indicano di avere rapporti con i lavoratori retribuiti (14,2%) e con i donatori (10,2%). </a:t>
            </a:r>
          </a:p>
          <a:p>
            <a:pPr hangingPunct="0"/>
            <a:r>
              <a:rPr lang="it-IT" sz="1200" kern="1200" dirty="0" smtClean="0">
                <a:solidFill>
                  <a:schemeClr val="tx1"/>
                </a:solidFill>
                <a:effectLst/>
                <a:latin typeface="+mn-lt"/>
                <a:ea typeface="+mn-ea"/>
                <a:cs typeface="+mn-cs"/>
              </a:rPr>
              <a:t>Rispetto agli </a:t>
            </a:r>
            <a:r>
              <a:rPr lang="it-IT" sz="1200" i="1" kern="1200" dirty="0" smtClean="0">
                <a:solidFill>
                  <a:schemeClr val="tx1"/>
                </a:solidFill>
                <a:effectLst/>
                <a:latin typeface="+mn-lt"/>
                <a:ea typeface="+mn-ea"/>
                <a:cs typeface="+mn-cs"/>
              </a:rPr>
              <a:t>stakeholder</a:t>
            </a:r>
            <a:r>
              <a:rPr lang="it-IT" sz="1200" kern="1200" dirty="0" smtClean="0">
                <a:solidFill>
                  <a:schemeClr val="tx1"/>
                </a:solidFill>
                <a:effectLst/>
                <a:latin typeface="+mn-lt"/>
                <a:ea typeface="+mn-ea"/>
                <a:cs typeface="+mn-cs"/>
              </a:rPr>
              <a:t> istituzionali, il 36,1% delle INP nel 2021 ha intessuto relazioni prevalenti con le Regioni e gli Enti pubblici locali più che con altri soggetti come Scuole, Università ed Enti di ricerca (15,8%), Ministeri, Enti, Agenzie di Stato (10,9%) e Aziende sanitarie locali, ospedaliere o di servizi pubblici alla persona (9,3%). In ambito privato, le INP hanno costruito reti con altri soggetti del settore (19,9%), Enti religiosi (12,2%) e con imprese private (8,1%) (Prospetto 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smtClean="0">
              <a:solidFill>
                <a:srgbClr val="595959"/>
              </a:solidFill>
              <a:latin typeface="Arial"/>
              <a:cs typeface="Arial"/>
            </a:endParaRPr>
          </a:p>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13</a:t>
            </a:fld>
            <a:endParaRPr lang="it-IT"/>
          </a:p>
        </p:txBody>
      </p:sp>
    </p:spTree>
    <p:extLst>
      <p:ext uri="{BB962C8B-B14F-4D97-AF65-F5344CB8AC3E}">
        <p14:creationId xmlns:p14="http://schemas.microsoft.com/office/powerpoint/2010/main" val="2428834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14</a:t>
            </a:fld>
            <a:endParaRPr lang="it-IT"/>
          </a:p>
        </p:txBody>
      </p:sp>
    </p:spTree>
    <p:extLst>
      <p:ext uri="{BB962C8B-B14F-4D97-AF65-F5344CB8AC3E}">
        <p14:creationId xmlns:p14="http://schemas.microsoft.com/office/powerpoint/2010/main" val="2601944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hangingPunct="1"/>
            <a:r>
              <a:rPr lang="it-IT" dirty="0" smtClean="0"/>
              <a:t>Focalizzare l’attenzione sui volontari</a:t>
            </a:r>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15</a:t>
            </a:fld>
            <a:endParaRPr lang="it-IT"/>
          </a:p>
        </p:txBody>
      </p:sp>
    </p:spTree>
    <p:extLst>
      <p:ext uri="{BB962C8B-B14F-4D97-AF65-F5344CB8AC3E}">
        <p14:creationId xmlns:p14="http://schemas.microsoft.com/office/powerpoint/2010/main" val="2408001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16</a:t>
            </a:fld>
            <a:endParaRPr lang="it-IT"/>
          </a:p>
        </p:txBody>
      </p:sp>
    </p:spTree>
    <p:extLst>
      <p:ext uri="{BB962C8B-B14F-4D97-AF65-F5344CB8AC3E}">
        <p14:creationId xmlns:p14="http://schemas.microsoft.com/office/powerpoint/2010/main" val="3480947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17</a:t>
            </a:fld>
            <a:endParaRPr lang="it-IT"/>
          </a:p>
        </p:txBody>
      </p:sp>
    </p:spTree>
    <p:extLst>
      <p:ext uri="{BB962C8B-B14F-4D97-AF65-F5344CB8AC3E}">
        <p14:creationId xmlns:p14="http://schemas.microsoft.com/office/powerpoint/2010/main" val="84297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2</a:t>
            </a:fld>
            <a:endParaRPr lang="it-IT"/>
          </a:p>
        </p:txBody>
      </p:sp>
    </p:spTree>
    <p:extLst>
      <p:ext uri="{BB962C8B-B14F-4D97-AF65-F5344CB8AC3E}">
        <p14:creationId xmlns:p14="http://schemas.microsoft.com/office/powerpoint/2010/main" val="323053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3</a:t>
            </a:fld>
            <a:endParaRPr lang="it-IT"/>
          </a:p>
        </p:txBody>
      </p:sp>
    </p:spTree>
    <p:extLst>
      <p:ext uri="{BB962C8B-B14F-4D97-AF65-F5344CB8AC3E}">
        <p14:creationId xmlns:p14="http://schemas.microsoft.com/office/powerpoint/2010/main" val="4288798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Nel 2020, le istituzioni crescono più al Sud (1,7%) e nelle Isole (+0,6%), sono stabili al Centro e nel Nord-ovest, in diminuzione al Nord-est (-0,5%). I dipendenti impiegati dalle INP aumentano di più nelle Isole (+5,1%), al Centro (+2,7%) e al Sud (+2,1%), diversamente dal Nord-ovest che presenta una variazione negativa (-1,0%). </a:t>
            </a:r>
          </a:p>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5</a:t>
            </a:fld>
            <a:endParaRPr lang="it-IT"/>
          </a:p>
        </p:txBody>
      </p:sp>
    </p:spTree>
    <p:extLst>
      <p:ext uri="{BB962C8B-B14F-4D97-AF65-F5344CB8AC3E}">
        <p14:creationId xmlns:p14="http://schemas.microsoft.com/office/powerpoint/2010/main" val="1877204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7</a:t>
            </a:fld>
            <a:endParaRPr lang="it-IT"/>
          </a:p>
        </p:txBody>
      </p:sp>
    </p:spTree>
    <p:extLst>
      <p:ext uri="{BB962C8B-B14F-4D97-AF65-F5344CB8AC3E}">
        <p14:creationId xmlns:p14="http://schemas.microsoft.com/office/powerpoint/2010/main" val="3891675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In generale le INP italiane che si avvalgono delle attività gratuite dei volontari hanno dimensioni abbastanza contenute: più della metà ha meno di dieci volontari (54,2%). In particolare l’11,4% ha dimensioni estremamente modeste, con al massimo due volontari e il 42,8% ha un numero di volontari compreso fra 3 e 9 (e il 9,8% dei volontari). </a:t>
            </a:r>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8</a:t>
            </a:fld>
            <a:endParaRPr lang="it-IT"/>
          </a:p>
        </p:txBody>
      </p:sp>
    </p:spTree>
    <p:extLst>
      <p:ext uri="{BB962C8B-B14F-4D97-AF65-F5344CB8AC3E}">
        <p14:creationId xmlns:p14="http://schemas.microsoft.com/office/powerpoint/2010/main" val="1727684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9</a:t>
            </a:fld>
            <a:endParaRPr lang="it-IT"/>
          </a:p>
        </p:txBody>
      </p:sp>
    </p:spTree>
    <p:extLst>
      <p:ext uri="{BB962C8B-B14F-4D97-AF65-F5344CB8AC3E}">
        <p14:creationId xmlns:p14="http://schemas.microsoft.com/office/powerpoint/2010/main" val="888090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fontAlgn="base" hangingPunct="0"/>
            <a:r>
              <a:rPr lang="it-IT" sz="1200" kern="1200" dirty="0" smtClean="0">
                <a:solidFill>
                  <a:schemeClr val="tx1"/>
                </a:solidFill>
                <a:effectLst/>
                <a:latin typeface="+mn-lt"/>
                <a:ea typeface="+mn-ea"/>
                <a:cs typeface="+mn-cs"/>
              </a:rPr>
              <a:t>La composizione interna dei diversi settori in relazione alla presenza di istituzioni che si avvalgano di risorse volontarie rileva l’esistenza di aree di intervento specifiche che “attirano” il contributo dei volontari più di altre, dove le attività gratuite sono il perno principale delle funzioni svolte dal settore non profit. In particolare, le istituzioni che si avvalgono di volontari in misura superiore al dato nazionale (pari al 72,1%) operano nei settori dell’Ambiente (86% delle istituzioni attive nel settore), nelle Attività ricreative e di socializzazione (85,6%), nei settori della Filantropia e promozione del volontariato (84,6%), della Cooperazione e solidarietà internazionale (83,1% del totale del settore) dell’Assistenza sociale e protezione civile (78,3%). </a:t>
            </a: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7AFD064-26BF-C04C-A0E4-0A6516624A07}" type="slidenum">
              <a:rPr lang="it-IT" smtClean="0"/>
              <a:t>10</a:t>
            </a:fld>
            <a:endParaRPr lang="it-IT"/>
          </a:p>
        </p:txBody>
      </p:sp>
    </p:spTree>
    <p:extLst>
      <p:ext uri="{BB962C8B-B14F-4D97-AF65-F5344CB8AC3E}">
        <p14:creationId xmlns:p14="http://schemas.microsoft.com/office/powerpoint/2010/main" val="352415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Le istituzioni che operano grazie al contributo dei volontari e i volontari stessi si concentrano nei settori delle attività culturali e artistiche, sportive, ricreative e di socializzazione, che insieme aggregano il 65,2% delle istituzioni con volontari e il 54,6% dei volontari. Seguono i settori dell’Assistenza sociale e protezione civile (con il 10% di istituzioni e il 14,7% di volontari) e quello della Sanità (con il 4,4% di istituzioni e il 9,8% dei volontari). Il 6,5% dei volontari presta invece la propria attività in istituzioni non profit a carattere religioso.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Il settore di attività in cui le istituzioni non profit operano ne definisce in parte anche le dimensioni. Le INP con una struttura organizzativa più ampia rispetto ai volontari impegnati sono quelle attive nel settore sanitario, con 40 volontari in media per istituzione (il dato nazionale è di 18 volontari). Di dimensioni nettamente superiori sono le istituzioni operanti nel settore della Filantropia e promozione del volontariato (37 volontari in media), della Religione e dell’Assistenza sociale e protezione civile (in entrambi i casi con 30 volontari in media).</a:t>
            </a:r>
          </a:p>
          <a:p>
            <a:endParaRPr lang="it-IT" dirty="0"/>
          </a:p>
        </p:txBody>
      </p:sp>
      <p:sp>
        <p:nvSpPr>
          <p:cNvPr id="4" name="Segnaposto numero diapositiva 3"/>
          <p:cNvSpPr>
            <a:spLocks noGrp="1"/>
          </p:cNvSpPr>
          <p:nvPr>
            <p:ph type="sldNum" sz="quarter" idx="10"/>
          </p:nvPr>
        </p:nvSpPr>
        <p:spPr/>
        <p:txBody>
          <a:bodyPr/>
          <a:lstStyle/>
          <a:p>
            <a:fld id="{57AFD064-26BF-C04C-A0E4-0A6516624A07}" type="slidenum">
              <a:rPr lang="it-IT" smtClean="0"/>
              <a:t>11</a:t>
            </a:fld>
            <a:endParaRPr lang="it-IT"/>
          </a:p>
        </p:txBody>
      </p:sp>
    </p:spTree>
    <p:extLst>
      <p:ext uri="{BB962C8B-B14F-4D97-AF65-F5344CB8AC3E}">
        <p14:creationId xmlns:p14="http://schemas.microsoft.com/office/powerpoint/2010/main" val="5707938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solidFill>
          <a:schemeClr val="bg1">
            <a:lumMod val="95000"/>
          </a:schemeClr>
        </a:soli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765A66D-0E06-01AC-A2B8-E639F16A287A}"/>
              </a:ext>
            </a:extLst>
          </p:cNvPr>
          <p:cNvSpPr/>
          <p:nvPr userDrawn="1"/>
        </p:nvSpPr>
        <p:spPr>
          <a:xfrm>
            <a:off x="0" y="0"/>
            <a:ext cx="12192000" cy="6005384"/>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a:extLst>
              <a:ext uri="{FF2B5EF4-FFF2-40B4-BE49-F238E27FC236}">
                <a16:creationId xmlns:a16="http://schemas.microsoft.com/office/drawing/2014/main" id="{6E1F0E27-2B17-DAF1-5083-AE2C13E7F554}"/>
              </a:ext>
            </a:extLst>
          </p:cNvPr>
          <p:cNvPicPr>
            <a:picLocks noChangeAspect="1"/>
          </p:cNvPicPr>
          <p:nvPr userDrawn="1"/>
        </p:nvPicPr>
        <p:blipFill>
          <a:blip r:embed="rId2"/>
          <a:stretch>
            <a:fillRect/>
          </a:stretch>
        </p:blipFill>
        <p:spPr>
          <a:xfrm>
            <a:off x="5147955" y="908677"/>
            <a:ext cx="2222500" cy="876300"/>
          </a:xfrm>
          <a:prstGeom prst="rect">
            <a:avLst/>
          </a:prstGeom>
        </p:spPr>
      </p:pic>
      <p:pic>
        <p:nvPicPr>
          <p:cNvPr id="11" name="Immagine 10">
            <a:extLst>
              <a:ext uri="{FF2B5EF4-FFF2-40B4-BE49-F238E27FC236}">
                <a16:creationId xmlns:a16="http://schemas.microsoft.com/office/drawing/2014/main" id="{D11FD37E-26C6-6CB5-4F2A-ACAC2EE95F51}"/>
              </a:ext>
            </a:extLst>
          </p:cNvPr>
          <p:cNvPicPr>
            <a:picLocks noChangeAspect="1"/>
          </p:cNvPicPr>
          <p:nvPr userDrawn="1"/>
        </p:nvPicPr>
        <p:blipFill>
          <a:blip r:embed="rId3"/>
          <a:stretch>
            <a:fillRect/>
          </a:stretch>
        </p:blipFill>
        <p:spPr>
          <a:xfrm>
            <a:off x="1036723" y="851371"/>
            <a:ext cx="3340100" cy="3340100"/>
          </a:xfrm>
          <a:prstGeom prst="rect">
            <a:avLst/>
          </a:prstGeom>
        </p:spPr>
      </p:pic>
      <p:pic>
        <p:nvPicPr>
          <p:cNvPr id="13" name="Immagine 12">
            <a:extLst>
              <a:ext uri="{FF2B5EF4-FFF2-40B4-BE49-F238E27FC236}">
                <a16:creationId xmlns:a16="http://schemas.microsoft.com/office/drawing/2014/main" id="{BE1816E4-5BB4-23E3-76E0-7C1175E6F4B6}"/>
              </a:ext>
            </a:extLst>
          </p:cNvPr>
          <p:cNvPicPr>
            <a:picLocks noChangeAspect="1"/>
          </p:cNvPicPr>
          <p:nvPr userDrawn="1"/>
        </p:nvPicPr>
        <p:blipFill>
          <a:blip r:embed="rId4"/>
          <a:stretch>
            <a:fillRect/>
          </a:stretch>
        </p:blipFill>
        <p:spPr>
          <a:xfrm>
            <a:off x="312234" y="6118529"/>
            <a:ext cx="11567518" cy="634880"/>
          </a:xfrm>
          <a:prstGeom prst="rect">
            <a:avLst/>
          </a:prstGeom>
          <a:solidFill>
            <a:schemeClr val="bg1"/>
          </a:solidFill>
        </p:spPr>
      </p:pic>
    </p:spTree>
    <p:extLst>
      <p:ext uri="{BB962C8B-B14F-4D97-AF65-F5344CB8AC3E}">
        <p14:creationId xmlns:p14="http://schemas.microsoft.com/office/powerpoint/2010/main" val="28982851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5F6B26-FCA6-5648-482A-E7194FC4B43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A20596A-7B2B-50BA-35B6-C1F540D1103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14D01F2-4752-2E76-B343-7918DCB85D3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9" name="Rettangolo 8">
            <a:extLst>
              <a:ext uri="{FF2B5EF4-FFF2-40B4-BE49-F238E27FC236}">
                <a16:creationId xmlns:a16="http://schemas.microsoft.com/office/drawing/2014/main" id="{A5376737-9F1A-FC3B-ECA4-BA3BE24B50D4}"/>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10" name="CasellaDiTesto 9">
            <a:extLst>
              <a:ext uri="{FF2B5EF4-FFF2-40B4-BE49-F238E27FC236}">
                <a16:creationId xmlns:a16="http://schemas.microsoft.com/office/drawing/2014/main" id="{14854F01-A9F2-F557-6C14-C2427B7C5093}"/>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366503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A4F54-3990-0B91-A695-02C47EC4887B}"/>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3550268-9DA1-8CF3-85A7-E3C2EA5096B7}"/>
              </a:ext>
            </a:extLst>
          </p:cNvPr>
          <p:cNvSpPr>
            <a:spLocks noGrp="1"/>
          </p:cNvSpPr>
          <p:nvPr>
            <p:ph type="body" orient="vert" idx="1"/>
          </p:nvPr>
        </p:nvSpPr>
        <p:spPr>
          <a:xfrm>
            <a:off x="838200" y="1825625"/>
            <a:ext cx="10515600" cy="43513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 name="Rettangolo 7">
            <a:extLst>
              <a:ext uri="{FF2B5EF4-FFF2-40B4-BE49-F238E27FC236}">
                <a16:creationId xmlns:a16="http://schemas.microsoft.com/office/drawing/2014/main" id="{CBFF957C-7BF6-EE52-45E6-537F84AA8059}"/>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9" name="CasellaDiTesto 8">
            <a:extLst>
              <a:ext uri="{FF2B5EF4-FFF2-40B4-BE49-F238E27FC236}">
                <a16:creationId xmlns:a16="http://schemas.microsoft.com/office/drawing/2014/main" id="{843CDEF9-54A1-71CA-A4B5-856EAF8761B5}"/>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959415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A695934-769E-AC3F-CA36-844203B166D0}"/>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2E0E122-20F6-E132-56EE-A90189DF9ACD}"/>
              </a:ext>
            </a:extLst>
          </p:cNvPr>
          <p:cNvSpPr>
            <a:spLocks noGrp="1"/>
          </p:cNvSpPr>
          <p:nvPr>
            <p:ph type="body" orient="vert" idx="1"/>
          </p:nvPr>
        </p:nvSpPr>
        <p:spPr>
          <a:xfrm>
            <a:off x="838200" y="365125"/>
            <a:ext cx="7734300" cy="58118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 name="Rettangolo 7">
            <a:extLst>
              <a:ext uri="{FF2B5EF4-FFF2-40B4-BE49-F238E27FC236}">
                <a16:creationId xmlns:a16="http://schemas.microsoft.com/office/drawing/2014/main" id="{96F859F6-1D1E-6866-FD93-7F95071F2EB7}"/>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9" name="CasellaDiTesto 8">
            <a:extLst>
              <a:ext uri="{FF2B5EF4-FFF2-40B4-BE49-F238E27FC236}">
                <a16:creationId xmlns:a16="http://schemas.microsoft.com/office/drawing/2014/main" id="{48C5CEBE-2F32-5F60-AA2B-B4FB9B10F567}"/>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70255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8D413-CEB8-3D78-BF3A-EAF2C0CCD3C2}"/>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Tree>
    <p:extLst>
      <p:ext uri="{BB962C8B-B14F-4D97-AF65-F5344CB8AC3E}">
        <p14:creationId xmlns:p14="http://schemas.microsoft.com/office/powerpoint/2010/main" val="53356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4C5A30-004B-75C1-7AEA-76B43E15F133}"/>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431FE95-EF7F-2DB7-1DA6-F620AF618DFC}"/>
              </a:ext>
            </a:extLst>
          </p:cNvPr>
          <p:cNvSpPr>
            <a:spLocks noGrp="1"/>
          </p:cNvSpPr>
          <p:nvPr>
            <p:ph idx="1"/>
          </p:nvPr>
        </p:nvSpPr>
        <p:spPr>
          <a:xfrm>
            <a:off x="838200" y="1825625"/>
            <a:ext cx="10515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ttangolo 4">
            <a:extLst>
              <a:ext uri="{FF2B5EF4-FFF2-40B4-BE49-F238E27FC236}">
                <a16:creationId xmlns:a16="http://schemas.microsoft.com/office/drawing/2014/main" id="{BE975E55-FB3E-9638-713B-02AF84BCF235}"/>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C8BD6FAE-4F4C-6365-D656-782B016F5664}"/>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577581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E1E1D9-8462-3E99-2FDF-64702A5F01FA}"/>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E903A24-542C-5D72-D164-00D0F0F672C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5" name="Rettangolo 4">
            <a:extLst>
              <a:ext uri="{FF2B5EF4-FFF2-40B4-BE49-F238E27FC236}">
                <a16:creationId xmlns:a16="http://schemas.microsoft.com/office/drawing/2014/main" id="{79A82E55-5E9C-B037-2506-72A4C9C126E0}"/>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B48E8F73-422D-3E28-A851-BB82F48100CA}"/>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308302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531370-9830-6B96-ACED-6D34ABBEF1E5}"/>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220FF35-4CAC-8405-821C-1859DF5EA8B4}"/>
              </a:ext>
            </a:extLst>
          </p:cNvPr>
          <p:cNvSpPr>
            <a:spLocks noGrp="1"/>
          </p:cNvSpPr>
          <p:nvPr>
            <p:ph sz="half" idx="1"/>
          </p:nvPr>
        </p:nvSpPr>
        <p:spPr>
          <a:xfrm>
            <a:off x="838200"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FABC422-2B62-AC3B-640F-A184BB8C1CA0}"/>
              </a:ext>
            </a:extLst>
          </p:cNvPr>
          <p:cNvSpPr>
            <a:spLocks noGrp="1"/>
          </p:cNvSpPr>
          <p:nvPr>
            <p:ph sz="half" idx="2"/>
          </p:nvPr>
        </p:nvSpPr>
        <p:spPr>
          <a:xfrm>
            <a:off x="6172200"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ttangolo 5">
            <a:extLst>
              <a:ext uri="{FF2B5EF4-FFF2-40B4-BE49-F238E27FC236}">
                <a16:creationId xmlns:a16="http://schemas.microsoft.com/office/drawing/2014/main" id="{E7649C8E-348B-AFD9-75E7-2218CB0134F0}"/>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7" name="CasellaDiTesto 6">
            <a:extLst>
              <a:ext uri="{FF2B5EF4-FFF2-40B4-BE49-F238E27FC236}">
                <a16:creationId xmlns:a16="http://schemas.microsoft.com/office/drawing/2014/main" id="{D31562FA-0DF6-4735-FAAC-AAE8D02537CA}"/>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331014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E5DE19-FDCF-BDE5-DF7F-396EE4BBAA2A}"/>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F59F529-17F5-24AF-6671-17E1D38CBC5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F712ACC-1EFA-A377-44BF-DBD3C5335ECD}"/>
              </a:ext>
            </a:extLst>
          </p:cNvPr>
          <p:cNvSpPr>
            <a:spLocks noGrp="1"/>
          </p:cNvSpPr>
          <p:nvPr>
            <p:ph sz="half" idx="2"/>
          </p:nvPr>
        </p:nvSpPr>
        <p:spPr>
          <a:xfrm>
            <a:off x="839788" y="2505075"/>
            <a:ext cx="5157787"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CCDC233-8056-9C5C-7A8B-F98A70DF38C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A22BD71-10D5-CDBA-48E8-C2F44B4285B0}"/>
              </a:ext>
            </a:extLst>
          </p:cNvPr>
          <p:cNvSpPr>
            <a:spLocks noGrp="1"/>
          </p:cNvSpPr>
          <p:nvPr>
            <p:ph sz="quarter" idx="4"/>
          </p:nvPr>
        </p:nvSpPr>
        <p:spPr>
          <a:xfrm>
            <a:off x="6172200" y="2505075"/>
            <a:ext cx="5183188"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 name="Rettangolo 7">
            <a:extLst>
              <a:ext uri="{FF2B5EF4-FFF2-40B4-BE49-F238E27FC236}">
                <a16:creationId xmlns:a16="http://schemas.microsoft.com/office/drawing/2014/main" id="{BBB2B607-25B2-EC09-EA4A-21E0CE9EE1BA}"/>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9" name="CasellaDiTesto 8">
            <a:extLst>
              <a:ext uri="{FF2B5EF4-FFF2-40B4-BE49-F238E27FC236}">
                <a16:creationId xmlns:a16="http://schemas.microsoft.com/office/drawing/2014/main" id="{E0180DE4-6A37-82E7-4C08-9E63A8B39F17}"/>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33296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581B9F-7189-514D-BC61-0B2AE383CCCB}"/>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4" name="Rettangolo 3">
            <a:extLst>
              <a:ext uri="{FF2B5EF4-FFF2-40B4-BE49-F238E27FC236}">
                <a16:creationId xmlns:a16="http://schemas.microsoft.com/office/drawing/2014/main" id="{606E2394-60D8-BDB8-92AE-48D0D2A8F1B4}"/>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5" name="CasellaDiTesto 4">
            <a:extLst>
              <a:ext uri="{FF2B5EF4-FFF2-40B4-BE49-F238E27FC236}">
                <a16:creationId xmlns:a16="http://schemas.microsoft.com/office/drawing/2014/main" id="{47F022DB-C20E-F312-4577-0C1285FB8925}"/>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299655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72E35E4-8841-328C-1B1C-55BE38BA74CF}"/>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ABAB673D-87D3-CB23-764E-AD42DAA8E9A7}"/>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317893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FAC85-0A03-4CD9-A454-68FA190379B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DFF2EA7-D2C4-33E8-AD5C-8BD7C8EBB4D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64FE9B3-C142-72E1-7319-918512E0F53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9" name="Rettangolo 8">
            <a:extLst>
              <a:ext uri="{FF2B5EF4-FFF2-40B4-BE49-F238E27FC236}">
                <a16:creationId xmlns:a16="http://schemas.microsoft.com/office/drawing/2014/main" id="{7A65AE15-D89D-0F92-2720-B12766E4D65D}"/>
              </a:ext>
            </a:extLst>
          </p:cNvPr>
          <p:cNvSpPr/>
          <p:nvPr userDrawn="1"/>
        </p:nvSpPr>
        <p:spPr>
          <a:xfrm>
            <a:off x="11459939" y="6313372"/>
            <a:ext cx="427348" cy="434460"/>
          </a:xfrm>
          <a:prstGeom prst="rect">
            <a:avLst/>
          </a:prstGeom>
          <a:solidFill>
            <a:srgbClr val="DC7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1511F205-E581-EB4E-B66F-DC5877246755}" type="slidenum">
              <a:rPr lang="it-IT" sz="1200" dirty="0">
                <a:latin typeface="Arial" panose="020B0604020202020204" pitchFamily="34" charset="0"/>
                <a:cs typeface="Arial" panose="020B0604020202020204" pitchFamily="34" charset="0"/>
              </a:rPr>
              <a:t>‹N›</a:t>
            </a:fld>
            <a:endParaRPr lang="it-IT" sz="1200" dirty="0">
              <a:latin typeface="Arial" panose="020B0604020202020204" pitchFamily="34" charset="0"/>
              <a:cs typeface="Arial" panose="020B0604020202020204" pitchFamily="34" charset="0"/>
            </a:endParaRPr>
          </a:p>
        </p:txBody>
      </p:sp>
      <p:sp>
        <p:nvSpPr>
          <p:cNvPr id="10" name="CasellaDiTesto 9">
            <a:extLst>
              <a:ext uri="{FF2B5EF4-FFF2-40B4-BE49-F238E27FC236}">
                <a16:creationId xmlns:a16="http://schemas.microsoft.com/office/drawing/2014/main" id="{DE22B84B-EC07-CE95-5AE1-2B8CCCEEDA20}"/>
              </a:ext>
            </a:extLst>
          </p:cNvPr>
          <p:cNvSpPr txBox="1"/>
          <p:nvPr userDrawn="1"/>
        </p:nvSpPr>
        <p:spPr>
          <a:xfrm>
            <a:off x="5927028" y="6392102"/>
            <a:ext cx="5532911" cy="276999"/>
          </a:xfrm>
          <a:prstGeom prst="rect">
            <a:avLst/>
          </a:prstGeom>
          <a:noFill/>
        </p:spPr>
        <p:txBody>
          <a:bodyPr wrap="square" lIns="90000" rIns="360000" anchor="b" anchorCtr="0">
            <a:spAutoFit/>
          </a:bodyPr>
          <a:lstStyle/>
          <a:p>
            <a:pPr algn="r"/>
            <a:r>
              <a:rPr lang="it-IT" sz="1200" dirty="0">
                <a:solidFill>
                  <a:schemeClr val="tx1">
                    <a:lumMod val="65000"/>
                    <a:lumOff val="35000"/>
                  </a:schemeClr>
                </a:solidFill>
                <a:latin typeface="Arial"/>
                <a:cs typeface="Arial"/>
              </a:rPr>
              <a:t>Nome e Cognome</a:t>
            </a:r>
          </a:p>
        </p:txBody>
      </p:sp>
    </p:spTree>
    <p:extLst>
      <p:ext uri="{BB962C8B-B14F-4D97-AF65-F5344CB8AC3E}">
        <p14:creationId xmlns:p14="http://schemas.microsoft.com/office/powerpoint/2010/main" val="2279282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3">
                <a:lumMod val="0"/>
                <a:lumOff val="100000"/>
              </a:schemeClr>
            </a:gs>
            <a:gs pos="83000">
              <a:schemeClr val="accent3">
                <a:lumMod val="25000"/>
                <a:lumOff val="75000"/>
              </a:schemeClr>
            </a:gs>
            <a:gs pos="100000">
              <a:schemeClr val="accent3">
                <a:lumMod val="25000"/>
                <a:lumOff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CC2116D-1BB9-611F-4C8C-AD1E7D51E6EC}"/>
              </a:ext>
            </a:extLst>
          </p:cNvPr>
          <p:cNvSpPr/>
          <p:nvPr userDrawn="1"/>
        </p:nvSpPr>
        <p:spPr>
          <a:xfrm>
            <a:off x="0" y="6019328"/>
            <a:ext cx="12192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 name="Immagine 1">
            <a:extLst>
              <a:ext uri="{FF2B5EF4-FFF2-40B4-BE49-F238E27FC236}">
                <a16:creationId xmlns:a16="http://schemas.microsoft.com/office/drawing/2014/main" id="{E3512CB9-E9B8-F1FC-D0D5-A86A2696E22F}"/>
              </a:ext>
            </a:extLst>
          </p:cNvPr>
          <p:cNvPicPr>
            <a:picLocks noChangeAspect="1"/>
          </p:cNvPicPr>
          <p:nvPr userDrawn="1"/>
        </p:nvPicPr>
        <p:blipFill>
          <a:blip r:embed="rId14"/>
          <a:stretch>
            <a:fillRect/>
          </a:stretch>
        </p:blipFill>
        <p:spPr>
          <a:xfrm>
            <a:off x="312234" y="6118529"/>
            <a:ext cx="11567518" cy="634880"/>
          </a:xfrm>
          <a:prstGeom prst="rect">
            <a:avLst/>
          </a:prstGeom>
        </p:spPr>
      </p:pic>
    </p:spTree>
    <p:extLst>
      <p:ext uri="{BB962C8B-B14F-4D97-AF65-F5344CB8AC3E}">
        <p14:creationId xmlns:p14="http://schemas.microsoft.com/office/powerpoint/2010/main" val="233776770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78950DE-C1C6-5EA8-8F18-5EADC516B66F}"/>
              </a:ext>
            </a:extLst>
          </p:cNvPr>
          <p:cNvSpPr txBox="1"/>
          <p:nvPr/>
        </p:nvSpPr>
        <p:spPr>
          <a:xfrm>
            <a:off x="5111536" y="2837768"/>
            <a:ext cx="6458423" cy="1461939"/>
          </a:xfrm>
          <a:prstGeom prst="rect">
            <a:avLst/>
          </a:prstGeom>
          <a:noFill/>
        </p:spPr>
        <p:txBody>
          <a:bodyPr wrap="square" lIns="0" tIns="0" rIns="0" bIns="0" rtlCol="0" anchor="b" anchorCtr="0">
            <a:spAutoFit/>
          </a:bodyPr>
          <a:lstStyle/>
          <a:p>
            <a:pPr>
              <a:lnSpc>
                <a:spcPts val="3800"/>
              </a:lnSpc>
            </a:pPr>
            <a:r>
              <a:rPr lang="it-IT" sz="3600" b="1" dirty="0" smtClean="0">
                <a:solidFill>
                  <a:schemeClr val="bg1"/>
                </a:solidFill>
                <a:latin typeface="Arial"/>
                <a:cs typeface="Arial"/>
              </a:rPr>
              <a:t>Il Censimento delle Istituzioni non profit </a:t>
            </a:r>
            <a:r>
              <a:rPr lang="it-IT" sz="3600" b="1" dirty="0">
                <a:solidFill>
                  <a:schemeClr val="bg1"/>
                </a:solidFill>
                <a:latin typeface="Arial"/>
                <a:cs typeface="Arial"/>
              </a:rPr>
              <a:t>2021: i </a:t>
            </a:r>
            <a:r>
              <a:rPr lang="it-IT" sz="3600" b="1" dirty="0" smtClean="0">
                <a:solidFill>
                  <a:schemeClr val="bg1"/>
                </a:solidFill>
                <a:latin typeface="Arial"/>
                <a:cs typeface="Arial"/>
              </a:rPr>
              <a:t>primi risultati</a:t>
            </a:r>
            <a:endParaRPr lang="it-IT" sz="3600" b="1" dirty="0">
              <a:solidFill>
                <a:schemeClr val="bg1"/>
              </a:solidFill>
              <a:latin typeface="Arial"/>
              <a:cs typeface="Arial"/>
            </a:endParaRPr>
          </a:p>
        </p:txBody>
      </p:sp>
      <p:sp>
        <p:nvSpPr>
          <p:cNvPr id="3" name="CasellaDiTesto 2">
            <a:extLst>
              <a:ext uri="{FF2B5EF4-FFF2-40B4-BE49-F238E27FC236}">
                <a16:creationId xmlns:a16="http://schemas.microsoft.com/office/drawing/2014/main" id="{021DE2E4-C566-9517-B83C-E5FB43965BA5}"/>
              </a:ext>
            </a:extLst>
          </p:cNvPr>
          <p:cNvSpPr txBox="1"/>
          <p:nvPr/>
        </p:nvSpPr>
        <p:spPr>
          <a:xfrm>
            <a:off x="5111536" y="4772939"/>
            <a:ext cx="5532911" cy="692497"/>
          </a:xfrm>
          <a:prstGeom prst="rect">
            <a:avLst/>
          </a:prstGeom>
          <a:noFill/>
        </p:spPr>
        <p:txBody>
          <a:bodyPr wrap="square" lIns="0" tIns="0" rIns="0" bIns="0" anchor="t" anchorCtr="0">
            <a:spAutoFit/>
          </a:bodyPr>
          <a:lstStyle/>
          <a:p>
            <a:pPr>
              <a:lnSpc>
                <a:spcPts val="2700"/>
              </a:lnSpc>
            </a:pPr>
            <a:r>
              <a:rPr lang="it-IT" sz="2000" b="1" dirty="0" smtClean="0">
                <a:solidFill>
                  <a:schemeClr val="bg1"/>
                </a:solidFill>
                <a:latin typeface="Arial"/>
                <a:cs typeface="Arial"/>
              </a:rPr>
              <a:t>Sabrina </a:t>
            </a:r>
            <a:r>
              <a:rPr lang="it-IT" sz="2000" b="1" dirty="0" err="1" smtClean="0">
                <a:solidFill>
                  <a:schemeClr val="bg1"/>
                </a:solidFill>
                <a:latin typeface="Arial"/>
                <a:cs typeface="Arial"/>
              </a:rPr>
              <a:t>Stoppiello</a:t>
            </a:r>
            <a:r>
              <a:rPr lang="it-IT" sz="2000" b="1" dirty="0" smtClean="0">
                <a:solidFill>
                  <a:schemeClr val="bg1"/>
                </a:solidFill>
                <a:latin typeface="Arial"/>
                <a:cs typeface="Arial"/>
              </a:rPr>
              <a:t>, Manuela Nicosia</a:t>
            </a:r>
            <a:endParaRPr lang="it-IT" sz="2000" b="1" dirty="0">
              <a:solidFill>
                <a:schemeClr val="bg1"/>
              </a:solidFill>
              <a:latin typeface="Arial"/>
              <a:cs typeface="Arial"/>
            </a:endParaRPr>
          </a:p>
          <a:p>
            <a:pPr>
              <a:lnSpc>
                <a:spcPts val="2700"/>
              </a:lnSpc>
            </a:pPr>
            <a:r>
              <a:rPr lang="it-IT" sz="1600" dirty="0" smtClean="0">
                <a:solidFill>
                  <a:schemeClr val="bg1"/>
                </a:solidFill>
                <a:latin typeface="Arial"/>
                <a:cs typeface="Arial"/>
              </a:rPr>
              <a:t>Istat – Direzione Centrale per le Statistiche economiche</a:t>
            </a:r>
            <a:endParaRPr lang="it-IT" sz="1600" dirty="0">
              <a:solidFill>
                <a:schemeClr val="bg1"/>
              </a:solidFill>
              <a:latin typeface="Arial"/>
              <a:cs typeface="Arial"/>
            </a:endParaRPr>
          </a:p>
        </p:txBody>
      </p:sp>
      <p:sp>
        <p:nvSpPr>
          <p:cNvPr id="4" name="CasellaDiTesto 3">
            <a:extLst>
              <a:ext uri="{FF2B5EF4-FFF2-40B4-BE49-F238E27FC236}">
                <a16:creationId xmlns:a16="http://schemas.microsoft.com/office/drawing/2014/main" id="{AB5EAE03-81B1-F37F-9DC8-9158DB88429C}"/>
              </a:ext>
            </a:extLst>
          </p:cNvPr>
          <p:cNvSpPr txBox="1"/>
          <p:nvPr/>
        </p:nvSpPr>
        <p:spPr>
          <a:xfrm>
            <a:off x="5111536" y="6284917"/>
            <a:ext cx="4210264" cy="227435"/>
          </a:xfrm>
          <a:prstGeom prst="rect">
            <a:avLst/>
          </a:prstGeom>
          <a:noFill/>
        </p:spPr>
        <p:txBody>
          <a:bodyPr wrap="square" lIns="0" tIns="0" rIns="0" bIns="0" anchor="t" anchorCtr="0">
            <a:spAutoFit/>
          </a:bodyPr>
          <a:lstStyle/>
          <a:p>
            <a:pPr>
              <a:lnSpc>
                <a:spcPts val="2000"/>
              </a:lnSpc>
            </a:pPr>
            <a:r>
              <a:rPr lang="it-IT" sz="1200" dirty="0" smtClean="0">
                <a:solidFill>
                  <a:schemeClr val="tx1">
                    <a:lumMod val="65000"/>
                    <a:lumOff val="35000"/>
                  </a:schemeClr>
                </a:solidFill>
                <a:latin typeface="Arial" panose="020B0604020202020204" pitchFamily="34" charset="0"/>
                <a:cs typeface="Arial" panose="020B0604020202020204" pitchFamily="34" charset="0"/>
              </a:rPr>
              <a:t>Roma, 30 Maggio 2023</a:t>
            </a:r>
            <a:endParaRPr lang="it-IT" sz="12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3052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 VOLONTARI DELLE </a:t>
            </a:r>
            <a:r>
              <a:rPr lang="it-IT" sz="2400" b="1" dirty="0" smtClean="0">
                <a:solidFill>
                  <a:schemeClr val="bg1"/>
                </a:solidFill>
                <a:latin typeface="Arial"/>
                <a:cs typeface="Arial"/>
              </a:rPr>
              <a:t>INP</a:t>
            </a:r>
            <a:r>
              <a:rPr lang="it-IT" sz="2400" b="1" dirty="0" smtClean="0">
                <a:solidFill>
                  <a:schemeClr val="bg1"/>
                </a:solidFill>
                <a:latin typeface="Arial"/>
                <a:cs typeface="Arial"/>
              </a:rPr>
              <a:t>: </a:t>
            </a:r>
            <a:r>
              <a:rPr lang="it-IT" sz="2400" b="1" dirty="0">
                <a:solidFill>
                  <a:schemeClr val="bg1"/>
                </a:solidFill>
                <a:latin typeface="Arial"/>
                <a:cs typeface="Arial"/>
              </a:rPr>
              <a:t>IL CONFRONTO CON I DATI 2015 </a:t>
            </a:r>
            <a:endParaRPr lang="it-IT" sz="2400" b="1" dirty="0">
              <a:solidFill>
                <a:schemeClr val="bg1"/>
              </a:solidFill>
              <a:latin typeface="Arial"/>
              <a:cs typeface="Arial"/>
            </a:endParaRPr>
          </a:p>
        </p:txBody>
      </p:sp>
      <p:sp>
        <p:nvSpPr>
          <p:cNvPr id="2" name="Rettangolo 1"/>
          <p:cNvSpPr/>
          <p:nvPr/>
        </p:nvSpPr>
        <p:spPr>
          <a:xfrm>
            <a:off x="336079" y="818365"/>
            <a:ext cx="11537868" cy="338554"/>
          </a:xfrm>
          <a:prstGeom prst="rect">
            <a:avLst/>
          </a:prstGeom>
        </p:spPr>
        <p:txBody>
          <a:bodyPr wrap="square">
            <a:spAutoFit/>
          </a:bodyPr>
          <a:lstStyle/>
          <a:p>
            <a:r>
              <a:rPr lang="it-IT" sz="1600" b="1" dirty="0">
                <a:solidFill>
                  <a:schemeClr val="tx1">
                    <a:lumMod val="65000"/>
                    <a:lumOff val="35000"/>
                  </a:schemeClr>
                </a:solidFill>
                <a:latin typeface="Arial"/>
                <a:cs typeface="Arial"/>
              </a:rPr>
              <a:t>Istituzioni non profit con </a:t>
            </a:r>
            <a:r>
              <a:rPr lang="it-IT" sz="1600" b="1" dirty="0" smtClean="0">
                <a:solidFill>
                  <a:schemeClr val="tx1">
                    <a:lumMod val="65000"/>
                    <a:lumOff val="35000"/>
                  </a:schemeClr>
                </a:solidFill>
                <a:latin typeface="Arial"/>
                <a:cs typeface="Arial"/>
              </a:rPr>
              <a:t>volontari</a:t>
            </a:r>
            <a:r>
              <a:rPr lang="it-IT" sz="1600" dirty="0">
                <a:solidFill>
                  <a:schemeClr val="tx1">
                    <a:lumMod val="65000"/>
                    <a:lumOff val="35000"/>
                  </a:schemeClr>
                </a:solidFill>
                <a:latin typeface="Arial"/>
                <a:cs typeface="Arial"/>
              </a:rPr>
              <a:t> </a:t>
            </a:r>
            <a:r>
              <a:rPr lang="it-IT" sz="1600" b="1" dirty="0" smtClean="0">
                <a:solidFill>
                  <a:schemeClr val="tx1">
                    <a:lumMod val="65000"/>
                    <a:lumOff val="35000"/>
                  </a:schemeClr>
                </a:solidFill>
                <a:latin typeface="Arial"/>
                <a:cs typeface="Arial"/>
              </a:rPr>
              <a:t>e volontari per classi di volontari.</a:t>
            </a:r>
            <a:r>
              <a:rPr lang="it-IT" sz="1600" dirty="0" smtClean="0">
                <a:solidFill>
                  <a:schemeClr val="tx1">
                    <a:lumMod val="65000"/>
                    <a:lumOff val="35000"/>
                  </a:schemeClr>
                </a:solidFill>
                <a:latin typeface="Arial"/>
                <a:cs typeface="Arial"/>
              </a:rPr>
              <a:t> Anni 2021 e 2015, composizione percentuale</a:t>
            </a:r>
            <a:endParaRPr lang="it-IT" sz="1600" dirty="0">
              <a:solidFill>
                <a:schemeClr val="tx1">
                  <a:lumMod val="65000"/>
                  <a:lumOff val="35000"/>
                </a:schemeClr>
              </a:solidFill>
              <a:latin typeface="Arial"/>
              <a:cs typeface="Arial"/>
            </a:endParaRPr>
          </a:p>
        </p:txBody>
      </p:sp>
      <p:sp>
        <p:nvSpPr>
          <p:cNvPr id="7" name="Rettangolo 6"/>
          <p:cNvSpPr/>
          <p:nvPr/>
        </p:nvSpPr>
        <p:spPr>
          <a:xfrm>
            <a:off x="8090734" y="1983229"/>
            <a:ext cx="3672310" cy="2800767"/>
          </a:xfrm>
          <a:prstGeom prst="rect">
            <a:avLst/>
          </a:prstGeom>
        </p:spPr>
        <p:txBody>
          <a:bodyPr wrap="square">
            <a:spAutoFit/>
          </a:bodyPr>
          <a:lstStyle/>
          <a:p>
            <a:pPr lvl="0" algn="just">
              <a:defRPr/>
            </a:pPr>
            <a:r>
              <a:rPr lang="it-IT" sz="1600" dirty="0" smtClean="0">
                <a:solidFill>
                  <a:schemeClr val="tx1">
                    <a:lumMod val="65000"/>
                    <a:lumOff val="35000"/>
                  </a:schemeClr>
                </a:solidFill>
                <a:latin typeface="Arial"/>
                <a:cs typeface="Arial"/>
              </a:rPr>
              <a:t>Il </a:t>
            </a:r>
            <a:r>
              <a:rPr lang="it-IT" sz="1600" b="1" dirty="0" smtClean="0">
                <a:solidFill>
                  <a:schemeClr val="tx1">
                    <a:lumMod val="65000"/>
                    <a:lumOff val="35000"/>
                  </a:schemeClr>
                </a:solidFill>
                <a:latin typeface="Arial"/>
                <a:cs typeface="Arial"/>
              </a:rPr>
              <a:t>6,5%</a:t>
            </a:r>
            <a:r>
              <a:rPr lang="it-IT" sz="1600" dirty="0" smtClean="0">
                <a:solidFill>
                  <a:schemeClr val="tx1">
                    <a:lumMod val="65000"/>
                    <a:lumOff val="35000"/>
                  </a:schemeClr>
                </a:solidFill>
                <a:latin typeface="Arial"/>
                <a:cs typeface="Arial"/>
              </a:rPr>
              <a:t> </a:t>
            </a:r>
            <a:r>
              <a:rPr lang="it-IT" sz="1600" b="1" dirty="0">
                <a:solidFill>
                  <a:schemeClr val="tx1">
                    <a:lumMod val="65000"/>
                    <a:lumOff val="35000"/>
                  </a:schemeClr>
                </a:solidFill>
                <a:latin typeface="Arial"/>
                <a:cs typeface="Arial"/>
              </a:rPr>
              <a:t>delle istituzioni </a:t>
            </a:r>
            <a:r>
              <a:rPr lang="it-IT" sz="1600" dirty="0">
                <a:solidFill>
                  <a:schemeClr val="tx1">
                    <a:lumMod val="65000"/>
                    <a:lumOff val="35000"/>
                  </a:schemeClr>
                </a:solidFill>
                <a:latin typeface="Arial"/>
                <a:cs typeface="Arial"/>
              </a:rPr>
              <a:t>rilevate conta su un numero cospicuo di volontari (</a:t>
            </a:r>
            <a:r>
              <a:rPr lang="it-IT" sz="1600" b="1" dirty="0">
                <a:solidFill>
                  <a:schemeClr val="tx1">
                    <a:lumMod val="65000"/>
                    <a:lumOff val="35000"/>
                  </a:schemeClr>
                </a:solidFill>
                <a:latin typeface="Arial"/>
                <a:cs typeface="Arial"/>
              </a:rPr>
              <a:t>50 e più</a:t>
            </a:r>
            <a:r>
              <a:rPr lang="it-IT" sz="1600" dirty="0">
                <a:solidFill>
                  <a:schemeClr val="tx1">
                    <a:lumMod val="65000"/>
                    <a:lumOff val="35000"/>
                  </a:schemeClr>
                </a:solidFill>
                <a:latin typeface="Arial"/>
                <a:cs typeface="Arial"/>
              </a:rPr>
              <a:t>), concentrando il </a:t>
            </a:r>
            <a:r>
              <a:rPr lang="it-IT" sz="1600" b="1" dirty="0">
                <a:solidFill>
                  <a:schemeClr val="tx1">
                    <a:lumMod val="65000"/>
                    <a:lumOff val="35000"/>
                  </a:schemeClr>
                </a:solidFill>
                <a:latin typeface="Arial"/>
                <a:cs typeface="Arial"/>
              </a:rPr>
              <a:t>40,1% dei volontari rilevati</a:t>
            </a:r>
            <a:r>
              <a:rPr lang="it-IT" sz="1600" dirty="0">
                <a:solidFill>
                  <a:schemeClr val="tx1">
                    <a:lumMod val="65000"/>
                    <a:lumOff val="35000"/>
                  </a:schemeClr>
                </a:solidFill>
                <a:latin typeface="Arial"/>
                <a:cs typeface="Arial"/>
              </a:rPr>
              <a:t>. </a:t>
            </a:r>
            <a:endParaRPr lang="it-IT" sz="1600" dirty="0" smtClean="0">
              <a:solidFill>
                <a:schemeClr val="tx1">
                  <a:lumMod val="65000"/>
                  <a:lumOff val="35000"/>
                </a:schemeClr>
              </a:solidFill>
              <a:latin typeface="Arial"/>
              <a:cs typeface="Arial"/>
            </a:endParaRPr>
          </a:p>
          <a:p>
            <a:pPr lvl="0" algn="just">
              <a:defRPr/>
            </a:pPr>
            <a:endParaRPr lang="it-IT" sz="1600" dirty="0" smtClean="0">
              <a:solidFill>
                <a:schemeClr val="tx1">
                  <a:lumMod val="65000"/>
                  <a:lumOff val="35000"/>
                </a:schemeClr>
              </a:solidFill>
              <a:latin typeface="Arial"/>
              <a:cs typeface="Arial"/>
            </a:endParaRPr>
          </a:p>
          <a:p>
            <a:pPr algn="just">
              <a:defRPr/>
            </a:pPr>
            <a:r>
              <a:rPr lang="it-IT" sz="1600" dirty="0">
                <a:solidFill>
                  <a:schemeClr val="tx1">
                    <a:lumMod val="65000"/>
                    <a:lumOff val="35000"/>
                  </a:schemeClr>
                </a:solidFill>
                <a:latin typeface="Arial"/>
                <a:cs typeface="Arial"/>
              </a:rPr>
              <a:t>Rispetto al 2015, si rileva una crescita della quota dei volontari delle </a:t>
            </a:r>
            <a:r>
              <a:rPr lang="it-IT" sz="1600" b="1" dirty="0">
                <a:solidFill>
                  <a:schemeClr val="tx1">
                    <a:lumMod val="65000"/>
                    <a:lumOff val="35000"/>
                  </a:schemeClr>
                </a:solidFill>
                <a:latin typeface="Arial"/>
                <a:cs typeface="Arial"/>
              </a:rPr>
              <a:t>istituzioni di dimensioni medio-grandi </a:t>
            </a:r>
            <a:r>
              <a:rPr lang="it-IT" sz="1600" dirty="0">
                <a:solidFill>
                  <a:schemeClr val="tx1">
                    <a:lumMod val="65000"/>
                    <a:lumOff val="35000"/>
                  </a:schemeClr>
                </a:solidFill>
                <a:latin typeface="Arial"/>
                <a:cs typeface="Arial"/>
              </a:rPr>
              <a:t>(29,7% di volontari a fronte del 27,4% nel 2015).</a:t>
            </a:r>
          </a:p>
          <a:p>
            <a:pPr lvl="0" algn="just">
              <a:defRPr/>
            </a:pPr>
            <a:endParaRPr lang="it-IT" sz="1600" dirty="0">
              <a:solidFill>
                <a:schemeClr val="tx1">
                  <a:lumMod val="65000"/>
                  <a:lumOff val="35000"/>
                </a:schemeClr>
              </a:solidFill>
              <a:latin typeface="Arial"/>
              <a:cs typeface="Arial"/>
            </a:endParaRPr>
          </a:p>
        </p:txBody>
      </p:sp>
      <p:sp>
        <p:nvSpPr>
          <p:cNvPr id="8" name="CasellaDiTesto 7">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
        <p:nvSpPr>
          <p:cNvPr id="16" name="CasellaDiTesto 15"/>
          <p:cNvSpPr txBox="1"/>
          <p:nvPr/>
        </p:nvSpPr>
        <p:spPr>
          <a:xfrm>
            <a:off x="68313" y="2415058"/>
            <a:ext cx="996876" cy="307777"/>
          </a:xfrm>
          <a:prstGeom prst="rect">
            <a:avLst/>
          </a:prstGeom>
          <a:noFill/>
        </p:spPr>
        <p:txBody>
          <a:bodyPr wrap="none" rtlCol="0">
            <a:spAutoFit/>
          </a:bodyPr>
          <a:lstStyle/>
          <a:p>
            <a:pPr algn="ctr"/>
            <a:r>
              <a:rPr lang="it-IT" sz="1400" b="1" dirty="0" smtClean="0">
                <a:solidFill>
                  <a:schemeClr val="bg1">
                    <a:lumMod val="50000"/>
                  </a:schemeClr>
                </a:solidFill>
                <a:latin typeface="Arial" panose="020B0604020202020204" pitchFamily="34" charset="0"/>
                <a:cs typeface="Arial" panose="020B0604020202020204" pitchFamily="34" charset="0"/>
              </a:rPr>
              <a:t>Volontari </a:t>
            </a:r>
            <a:endParaRPr lang="it-IT" sz="1400" b="1" dirty="0">
              <a:solidFill>
                <a:schemeClr val="bg1">
                  <a:lumMod val="50000"/>
                </a:schemeClr>
              </a:solidFill>
              <a:latin typeface="Arial" panose="020B0604020202020204" pitchFamily="34" charset="0"/>
              <a:cs typeface="Arial" panose="020B0604020202020204" pitchFamily="34" charset="0"/>
            </a:endParaRPr>
          </a:p>
        </p:txBody>
      </p:sp>
      <p:grpSp>
        <p:nvGrpSpPr>
          <p:cNvPr id="21" name="Gruppo 20"/>
          <p:cNvGrpSpPr/>
          <p:nvPr/>
        </p:nvGrpSpPr>
        <p:grpSpPr>
          <a:xfrm>
            <a:off x="351534" y="1810859"/>
            <a:ext cx="7427130" cy="4214972"/>
            <a:chOff x="351534" y="1810859"/>
            <a:chExt cx="7427130" cy="4214972"/>
          </a:xfrm>
        </p:grpSpPr>
        <p:pic>
          <p:nvPicPr>
            <p:cNvPr id="10" name="Immagine 9"/>
            <p:cNvPicPr>
              <a:picLocks noChangeAspect="1"/>
            </p:cNvPicPr>
            <p:nvPr/>
          </p:nvPicPr>
          <p:blipFill rotWithShape="1">
            <a:blip r:embed="rId3"/>
            <a:srcRect t="87711" r="10731"/>
            <a:stretch/>
          </p:blipFill>
          <p:spPr>
            <a:xfrm>
              <a:off x="1782216" y="5583806"/>
              <a:ext cx="4544317" cy="442025"/>
            </a:xfrm>
            <a:prstGeom prst="rect">
              <a:avLst/>
            </a:prstGeom>
          </p:spPr>
        </p:pic>
        <p:sp>
          <p:nvSpPr>
            <p:cNvPr id="9" name="CasellaDiTesto 8"/>
            <p:cNvSpPr txBox="1"/>
            <p:nvPr/>
          </p:nvSpPr>
          <p:spPr>
            <a:xfrm>
              <a:off x="4712305" y="1810859"/>
              <a:ext cx="543739" cy="307777"/>
            </a:xfrm>
            <a:prstGeom prst="rect">
              <a:avLst/>
            </a:prstGeom>
            <a:noFill/>
          </p:spPr>
          <p:txBody>
            <a:bodyPr wrap="none" rtlCol="0">
              <a:spAutoFit/>
            </a:bodyPr>
            <a:lstStyle/>
            <a:p>
              <a:r>
                <a:rPr lang="it-IT" sz="1400" b="1" dirty="0">
                  <a:solidFill>
                    <a:schemeClr val="tx1">
                      <a:lumMod val="65000"/>
                      <a:lumOff val="35000"/>
                    </a:schemeClr>
                  </a:solidFill>
                  <a:latin typeface="+mj-lt"/>
                  <a:cs typeface="Arial"/>
                </a:rPr>
                <a:t>2015</a:t>
              </a:r>
              <a:endParaRPr lang="it-IT" sz="1400" b="1" dirty="0">
                <a:solidFill>
                  <a:schemeClr val="tx1">
                    <a:lumMod val="65000"/>
                    <a:lumOff val="35000"/>
                  </a:schemeClr>
                </a:solidFill>
                <a:latin typeface="+mj-lt"/>
                <a:cs typeface="Arial"/>
              </a:endParaRPr>
            </a:p>
          </p:txBody>
        </p:sp>
        <p:sp>
          <p:nvSpPr>
            <p:cNvPr id="13" name="CasellaDiTesto 12"/>
            <p:cNvSpPr txBox="1"/>
            <p:nvPr/>
          </p:nvSpPr>
          <p:spPr>
            <a:xfrm>
              <a:off x="2057644" y="3253797"/>
              <a:ext cx="939681" cy="523220"/>
            </a:xfrm>
            <a:prstGeom prst="rect">
              <a:avLst/>
            </a:prstGeom>
            <a:noFill/>
          </p:spPr>
          <p:txBody>
            <a:bodyPr wrap="none" rtlCol="0">
              <a:spAutoFit/>
            </a:bodyPr>
            <a:lstStyle/>
            <a:p>
              <a:pPr algn="ctr"/>
              <a:r>
                <a:rPr lang="it-IT" sz="1400" b="1" dirty="0" smtClean="0">
                  <a:solidFill>
                    <a:schemeClr val="bg1">
                      <a:lumMod val="50000"/>
                    </a:schemeClr>
                  </a:solidFill>
                  <a:latin typeface="Arial" panose="020B0604020202020204" pitchFamily="34" charset="0"/>
                  <a:cs typeface="Arial" panose="020B0604020202020204" pitchFamily="34" charset="0"/>
                </a:rPr>
                <a:t>INP con </a:t>
              </a:r>
            </a:p>
            <a:p>
              <a:pPr algn="ctr"/>
              <a:r>
                <a:rPr lang="it-IT" sz="1400" b="1" dirty="0" smtClean="0">
                  <a:solidFill>
                    <a:schemeClr val="bg1">
                      <a:lumMod val="50000"/>
                    </a:schemeClr>
                  </a:solidFill>
                  <a:latin typeface="Arial" panose="020B0604020202020204" pitchFamily="34" charset="0"/>
                  <a:cs typeface="Arial" panose="020B0604020202020204" pitchFamily="34" charset="0"/>
                </a:rPr>
                <a:t>volontari</a:t>
              </a:r>
              <a:endParaRPr lang="it-IT" sz="1400" b="1" dirty="0">
                <a:solidFill>
                  <a:schemeClr val="bg1">
                    <a:lumMod val="50000"/>
                  </a:schemeClr>
                </a:solidFill>
                <a:latin typeface="Arial" panose="020B0604020202020204" pitchFamily="34" charset="0"/>
                <a:cs typeface="Arial" panose="020B0604020202020204" pitchFamily="34" charset="0"/>
              </a:endParaRPr>
            </a:p>
          </p:txBody>
        </p:sp>
        <p:sp>
          <p:nvSpPr>
            <p:cNvPr id="17" name="CasellaDiTesto 16"/>
            <p:cNvSpPr txBox="1"/>
            <p:nvPr/>
          </p:nvSpPr>
          <p:spPr>
            <a:xfrm>
              <a:off x="4352086" y="2395971"/>
              <a:ext cx="996876" cy="307777"/>
            </a:xfrm>
            <a:prstGeom prst="rect">
              <a:avLst/>
            </a:prstGeom>
            <a:noFill/>
          </p:spPr>
          <p:txBody>
            <a:bodyPr wrap="none" rtlCol="0">
              <a:spAutoFit/>
            </a:bodyPr>
            <a:lstStyle/>
            <a:p>
              <a:pPr algn="ctr"/>
              <a:r>
                <a:rPr lang="it-IT" sz="1400" b="1" dirty="0" smtClean="0">
                  <a:solidFill>
                    <a:schemeClr val="bg1">
                      <a:lumMod val="50000"/>
                    </a:schemeClr>
                  </a:solidFill>
                  <a:latin typeface="Arial" panose="020B0604020202020204" pitchFamily="34" charset="0"/>
                  <a:cs typeface="Arial" panose="020B0604020202020204" pitchFamily="34" charset="0"/>
                </a:rPr>
                <a:t>Volontari </a:t>
              </a:r>
              <a:endParaRPr lang="it-IT" sz="1400" b="1" dirty="0">
                <a:solidFill>
                  <a:schemeClr val="bg1">
                    <a:lumMod val="50000"/>
                  </a:schemeClr>
                </a:solidFill>
                <a:latin typeface="Arial" panose="020B0604020202020204" pitchFamily="34" charset="0"/>
                <a:cs typeface="Arial" panose="020B0604020202020204" pitchFamily="34" charset="0"/>
              </a:endParaRPr>
            </a:p>
          </p:txBody>
        </p:sp>
        <p:grpSp>
          <p:nvGrpSpPr>
            <p:cNvPr id="20" name="Gruppo 19"/>
            <p:cNvGrpSpPr/>
            <p:nvPr/>
          </p:nvGrpSpPr>
          <p:grpSpPr>
            <a:xfrm>
              <a:off x="351534" y="1849219"/>
              <a:ext cx="7427130" cy="3655350"/>
              <a:chOff x="621717" y="1496882"/>
              <a:chExt cx="7427130" cy="3655350"/>
            </a:xfrm>
          </p:grpSpPr>
          <p:pic>
            <p:nvPicPr>
              <p:cNvPr id="5" name="Immagine 4"/>
              <p:cNvPicPr>
                <a:picLocks noChangeAspect="1"/>
              </p:cNvPicPr>
              <p:nvPr/>
            </p:nvPicPr>
            <p:blipFill rotWithShape="1">
              <a:blip r:embed="rId3"/>
              <a:srcRect l="1" r="1531" b="11678"/>
              <a:stretch/>
            </p:blipFill>
            <p:spPr>
              <a:xfrm>
                <a:off x="621717" y="1496882"/>
                <a:ext cx="5012673" cy="3176902"/>
              </a:xfrm>
              <a:prstGeom prst="rect">
                <a:avLst/>
              </a:prstGeom>
            </p:spPr>
          </p:pic>
          <p:pic>
            <p:nvPicPr>
              <p:cNvPr id="6" name="Immagine 5"/>
              <p:cNvPicPr>
                <a:picLocks noChangeAspect="1"/>
              </p:cNvPicPr>
              <p:nvPr/>
            </p:nvPicPr>
            <p:blipFill rotWithShape="1">
              <a:blip r:embed="rId4"/>
              <a:srcRect l="28336" t="8812" r="19766" b="14254"/>
              <a:stretch/>
            </p:blipFill>
            <p:spPr>
              <a:xfrm>
                <a:off x="5199644" y="1739131"/>
                <a:ext cx="2849203" cy="3036476"/>
              </a:xfrm>
              <a:prstGeom prst="rect">
                <a:avLst/>
              </a:prstGeom>
            </p:spPr>
          </p:pic>
          <p:sp>
            <p:nvSpPr>
              <p:cNvPr id="18" name="CasellaDiTesto 17"/>
              <p:cNvSpPr txBox="1"/>
              <p:nvPr/>
            </p:nvSpPr>
            <p:spPr>
              <a:xfrm>
                <a:off x="6209068" y="2923554"/>
                <a:ext cx="939681" cy="523220"/>
              </a:xfrm>
              <a:prstGeom prst="rect">
                <a:avLst/>
              </a:prstGeom>
              <a:noFill/>
            </p:spPr>
            <p:txBody>
              <a:bodyPr wrap="none" rtlCol="0">
                <a:spAutoFit/>
              </a:bodyPr>
              <a:lstStyle/>
              <a:p>
                <a:pPr algn="ctr"/>
                <a:r>
                  <a:rPr lang="it-IT" sz="1400" b="1" dirty="0" smtClean="0">
                    <a:solidFill>
                      <a:schemeClr val="bg1">
                        <a:lumMod val="50000"/>
                      </a:schemeClr>
                    </a:solidFill>
                    <a:latin typeface="Arial" panose="020B0604020202020204" pitchFamily="34" charset="0"/>
                    <a:cs typeface="Arial" panose="020B0604020202020204" pitchFamily="34" charset="0"/>
                  </a:rPr>
                  <a:t>INP con </a:t>
                </a:r>
              </a:p>
              <a:p>
                <a:pPr algn="ctr"/>
                <a:r>
                  <a:rPr lang="it-IT" sz="1400" b="1" dirty="0" smtClean="0">
                    <a:solidFill>
                      <a:schemeClr val="bg1">
                        <a:lumMod val="50000"/>
                      </a:schemeClr>
                    </a:solidFill>
                    <a:latin typeface="Arial" panose="020B0604020202020204" pitchFamily="34" charset="0"/>
                    <a:cs typeface="Arial" panose="020B0604020202020204" pitchFamily="34" charset="0"/>
                  </a:rPr>
                  <a:t>volontari</a:t>
                </a:r>
                <a:endParaRPr lang="it-IT" sz="1400" b="1" dirty="0">
                  <a:solidFill>
                    <a:schemeClr val="bg1">
                      <a:lumMod val="50000"/>
                    </a:schemeClr>
                  </a:solidFill>
                  <a:latin typeface="Arial" panose="020B0604020202020204" pitchFamily="34" charset="0"/>
                  <a:cs typeface="Arial" panose="020B0604020202020204" pitchFamily="34" charset="0"/>
                </a:endParaRPr>
              </a:p>
            </p:txBody>
          </p:sp>
          <p:sp>
            <p:nvSpPr>
              <p:cNvPr id="19" name="Freccia circolare a sinistra 18"/>
              <p:cNvSpPr/>
              <p:nvPr/>
            </p:nvSpPr>
            <p:spPr>
              <a:xfrm rot="5400000">
                <a:off x="4666386" y="3052450"/>
                <a:ext cx="635574" cy="356398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pSp>
      </p:grpSp>
    </p:spTree>
    <p:extLst>
      <p:ext uri="{BB962C8B-B14F-4D97-AF65-F5344CB8AC3E}">
        <p14:creationId xmlns:p14="http://schemas.microsoft.com/office/powerpoint/2010/main" val="2001555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LE ISTITUZIONI NON PROFIT CON </a:t>
            </a:r>
            <a:r>
              <a:rPr lang="it-IT" sz="2400" b="1" dirty="0">
                <a:solidFill>
                  <a:schemeClr val="bg1"/>
                </a:solidFill>
                <a:latin typeface="Arial"/>
                <a:cs typeface="Arial"/>
              </a:rPr>
              <a:t>VOLONTARI</a:t>
            </a:r>
          </a:p>
        </p:txBody>
      </p:sp>
      <p:pic>
        <p:nvPicPr>
          <p:cNvPr id="2" name="Immagine 1"/>
          <p:cNvPicPr>
            <a:picLocks noChangeAspect="1"/>
          </p:cNvPicPr>
          <p:nvPr/>
        </p:nvPicPr>
        <p:blipFill>
          <a:blip r:embed="rId3"/>
          <a:stretch>
            <a:fillRect/>
          </a:stretch>
        </p:blipFill>
        <p:spPr>
          <a:xfrm>
            <a:off x="249437" y="1360818"/>
            <a:ext cx="11942563" cy="3325482"/>
          </a:xfrm>
          <a:prstGeom prst="rect">
            <a:avLst/>
          </a:prstGeom>
        </p:spPr>
      </p:pic>
      <p:sp>
        <p:nvSpPr>
          <p:cNvPr id="7" name="Rettangolo 6"/>
          <p:cNvSpPr/>
          <p:nvPr/>
        </p:nvSpPr>
        <p:spPr>
          <a:xfrm>
            <a:off x="274321" y="814841"/>
            <a:ext cx="11349990" cy="307777"/>
          </a:xfrm>
          <a:prstGeom prst="rect">
            <a:avLst/>
          </a:prstGeom>
        </p:spPr>
        <p:txBody>
          <a:bodyPr wrap="square">
            <a:spAutoFit/>
          </a:bodyPr>
          <a:lstStyle/>
          <a:p>
            <a:r>
              <a:rPr lang="it-IT" sz="1400" b="1" dirty="0" smtClean="0">
                <a:solidFill>
                  <a:schemeClr val="tx1">
                    <a:lumMod val="65000"/>
                    <a:lumOff val="35000"/>
                  </a:schemeClr>
                </a:solidFill>
                <a:latin typeface="Arial"/>
                <a:cs typeface="Arial"/>
              </a:rPr>
              <a:t>Istituzioni non profit con volontari per settore di attività prevalente</a:t>
            </a:r>
            <a:r>
              <a:rPr lang="it-IT" sz="1400" dirty="0" smtClean="0">
                <a:solidFill>
                  <a:schemeClr val="tx1">
                    <a:lumMod val="65000"/>
                    <a:lumOff val="35000"/>
                  </a:schemeClr>
                </a:solidFill>
                <a:latin typeface="Arial"/>
                <a:cs typeface="Arial"/>
              </a:rPr>
              <a:t>. Anno 2021</a:t>
            </a:r>
            <a:r>
              <a:rPr lang="it-IT" sz="1400" dirty="0">
                <a:solidFill>
                  <a:schemeClr val="tx1">
                    <a:lumMod val="65000"/>
                    <a:lumOff val="35000"/>
                  </a:schemeClr>
                </a:solidFill>
                <a:latin typeface="Arial"/>
                <a:cs typeface="Arial"/>
              </a:rPr>
              <a:t>, </a:t>
            </a:r>
            <a:r>
              <a:rPr lang="it-IT" sz="1400" dirty="0" smtClean="0">
                <a:solidFill>
                  <a:schemeClr val="tx1">
                    <a:lumMod val="65000"/>
                    <a:lumOff val="35000"/>
                  </a:schemeClr>
                </a:solidFill>
                <a:latin typeface="Arial"/>
                <a:cs typeface="Arial"/>
              </a:rPr>
              <a:t>composizione percentuale sul totale del settore</a:t>
            </a:r>
            <a:endParaRPr lang="it-IT" sz="1400" dirty="0">
              <a:solidFill>
                <a:schemeClr val="tx1">
                  <a:lumMod val="65000"/>
                  <a:lumOff val="35000"/>
                </a:schemeClr>
              </a:solidFill>
              <a:latin typeface="Arial"/>
              <a:cs typeface="Arial"/>
            </a:endParaRPr>
          </a:p>
        </p:txBody>
      </p:sp>
      <p:sp>
        <p:nvSpPr>
          <p:cNvPr id="6" name="CasellaDiTesto 5">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
        <p:nvSpPr>
          <p:cNvPr id="8" name="Rettangolo 7"/>
          <p:cNvSpPr/>
          <p:nvPr/>
        </p:nvSpPr>
        <p:spPr>
          <a:xfrm>
            <a:off x="249437" y="4699184"/>
            <a:ext cx="11597523" cy="1169551"/>
          </a:xfrm>
          <a:prstGeom prst="rect">
            <a:avLst/>
          </a:prstGeom>
        </p:spPr>
        <p:txBody>
          <a:bodyPr wrap="square">
            <a:spAutoFit/>
          </a:bodyPr>
          <a:lstStyle/>
          <a:p>
            <a:pPr marL="7938" algn="just">
              <a:lnSpc>
                <a:spcPts val="2133"/>
              </a:lnSpc>
              <a:spcAft>
                <a:spcPts val="1200"/>
              </a:spcAft>
              <a:buClr>
                <a:srgbClr val="DC712B"/>
              </a:buClr>
              <a:buSzPct val="100000"/>
              <a:defRPr/>
            </a:pPr>
            <a:r>
              <a:rPr lang="it-IT" dirty="0">
                <a:solidFill>
                  <a:schemeClr val="tx1">
                    <a:lumMod val="65000"/>
                    <a:lumOff val="35000"/>
                  </a:schemeClr>
                </a:solidFill>
                <a:latin typeface="Arial"/>
                <a:cs typeface="Arial"/>
              </a:rPr>
              <a:t>All’interno dei </a:t>
            </a:r>
            <a:r>
              <a:rPr lang="it-IT" b="1" dirty="0">
                <a:solidFill>
                  <a:schemeClr val="tx1">
                    <a:lumMod val="65000"/>
                    <a:lumOff val="35000"/>
                  </a:schemeClr>
                </a:solidFill>
                <a:latin typeface="Arial"/>
                <a:cs typeface="Arial"/>
              </a:rPr>
              <a:t>diversi settori </a:t>
            </a:r>
            <a:r>
              <a:rPr lang="it-IT" dirty="0">
                <a:solidFill>
                  <a:schemeClr val="tx1">
                    <a:lumMod val="65000"/>
                    <a:lumOff val="35000"/>
                  </a:schemeClr>
                </a:solidFill>
                <a:latin typeface="Arial"/>
                <a:cs typeface="Arial"/>
              </a:rPr>
              <a:t>si osservano </a:t>
            </a:r>
            <a:r>
              <a:rPr lang="it-IT" b="1" dirty="0">
                <a:solidFill>
                  <a:schemeClr val="tx1">
                    <a:lumMod val="65000"/>
                    <a:lumOff val="35000"/>
                  </a:schemeClr>
                </a:solidFill>
                <a:latin typeface="Arial"/>
                <a:cs typeface="Arial"/>
              </a:rPr>
              <a:t>aree di intervento </a:t>
            </a:r>
            <a:r>
              <a:rPr lang="it-IT" b="1" dirty="0" smtClean="0">
                <a:solidFill>
                  <a:schemeClr val="tx1">
                    <a:lumMod val="65000"/>
                    <a:lumOff val="35000"/>
                  </a:schemeClr>
                </a:solidFill>
                <a:latin typeface="Arial"/>
                <a:cs typeface="Arial"/>
              </a:rPr>
              <a:t>specifiche</a:t>
            </a:r>
            <a:r>
              <a:rPr lang="it-IT" dirty="0" smtClean="0">
                <a:solidFill>
                  <a:schemeClr val="tx1">
                    <a:lumMod val="65000"/>
                    <a:lumOff val="35000"/>
                  </a:schemeClr>
                </a:solidFill>
                <a:latin typeface="Arial"/>
                <a:cs typeface="Arial"/>
              </a:rPr>
              <a:t>, come nel settore dell’</a:t>
            </a:r>
            <a:r>
              <a:rPr lang="it-IT" b="1" dirty="0" smtClean="0">
                <a:solidFill>
                  <a:schemeClr val="tx1">
                    <a:lumMod val="65000"/>
                    <a:lumOff val="35000"/>
                  </a:schemeClr>
                </a:solidFill>
                <a:latin typeface="Arial"/>
                <a:cs typeface="Arial"/>
              </a:rPr>
              <a:t>Ambiente</a:t>
            </a:r>
            <a:r>
              <a:rPr lang="it-IT" dirty="0" smtClean="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a:t>
            </a:r>
            <a:r>
              <a:rPr lang="it-IT" b="1" dirty="0">
                <a:solidFill>
                  <a:schemeClr val="accent2"/>
                </a:solidFill>
                <a:latin typeface="Arial"/>
                <a:cs typeface="Arial"/>
              </a:rPr>
              <a:t>86</a:t>
            </a:r>
            <a:r>
              <a:rPr lang="it-IT" b="1" dirty="0" smtClean="0">
                <a:solidFill>
                  <a:schemeClr val="accent2"/>
                </a:solidFill>
                <a:latin typeface="Arial"/>
                <a:cs typeface="Arial"/>
              </a:rPr>
              <a:t>%</a:t>
            </a:r>
            <a:r>
              <a:rPr lang="it-IT" dirty="0" smtClean="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delle </a:t>
            </a:r>
            <a:r>
              <a:rPr lang="it-IT" b="1" dirty="0">
                <a:solidFill>
                  <a:schemeClr val="tx1">
                    <a:lumMod val="65000"/>
                    <a:lumOff val="35000"/>
                  </a:schemeClr>
                </a:solidFill>
                <a:latin typeface="Arial"/>
                <a:cs typeface="Arial"/>
              </a:rPr>
              <a:t>Attività ricreative e di socializzazione </a:t>
            </a:r>
            <a:r>
              <a:rPr lang="it-IT" dirty="0">
                <a:solidFill>
                  <a:schemeClr val="tx1">
                    <a:lumMod val="65000"/>
                    <a:lumOff val="35000"/>
                  </a:schemeClr>
                </a:solidFill>
                <a:latin typeface="Arial"/>
                <a:cs typeface="Arial"/>
              </a:rPr>
              <a:t>(</a:t>
            </a:r>
            <a:r>
              <a:rPr lang="it-IT" b="1" dirty="0">
                <a:solidFill>
                  <a:schemeClr val="accent2"/>
                </a:solidFill>
                <a:latin typeface="Arial"/>
                <a:cs typeface="Arial"/>
              </a:rPr>
              <a:t>85,6%</a:t>
            </a:r>
            <a:r>
              <a:rPr lang="it-IT" dirty="0">
                <a:solidFill>
                  <a:schemeClr val="tx1">
                    <a:lumMod val="65000"/>
                    <a:lumOff val="35000"/>
                  </a:schemeClr>
                </a:solidFill>
                <a:latin typeface="Arial"/>
                <a:cs typeface="Arial"/>
              </a:rPr>
              <a:t>), della </a:t>
            </a:r>
            <a:r>
              <a:rPr lang="it-IT" b="1" dirty="0">
                <a:solidFill>
                  <a:schemeClr val="tx1">
                    <a:lumMod val="65000"/>
                    <a:lumOff val="35000"/>
                  </a:schemeClr>
                </a:solidFill>
                <a:latin typeface="Arial"/>
                <a:cs typeface="Arial"/>
              </a:rPr>
              <a:t>Filantropia e promozione del</a:t>
            </a:r>
            <a:r>
              <a:rPr lang="it-IT" dirty="0">
                <a:solidFill>
                  <a:schemeClr val="tx1">
                    <a:lumMod val="65000"/>
                    <a:lumOff val="35000"/>
                  </a:schemeClr>
                </a:solidFill>
                <a:latin typeface="Arial"/>
                <a:cs typeface="Arial"/>
              </a:rPr>
              <a:t> </a:t>
            </a:r>
            <a:r>
              <a:rPr lang="it-IT" b="1" dirty="0">
                <a:solidFill>
                  <a:schemeClr val="tx1">
                    <a:lumMod val="65000"/>
                    <a:lumOff val="35000"/>
                  </a:schemeClr>
                </a:solidFill>
                <a:latin typeface="Arial"/>
                <a:cs typeface="Arial"/>
              </a:rPr>
              <a:t>volontariato</a:t>
            </a:r>
            <a:r>
              <a:rPr lang="it-IT" dirty="0">
                <a:solidFill>
                  <a:schemeClr val="tx1">
                    <a:lumMod val="65000"/>
                    <a:lumOff val="35000"/>
                  </a:schemeClr>
                </a:solidFill>
                <a:latin typeface="Arial"/>
                <a:cs typeface="Arial"/>
              </a:rPr>
              <a:t> (</a:t>
            </a:r>
            <a:r>
              <a:rPr lang="it-IT" b="1" dirty="0">
                <a:solidFill>
                  <a:schemeClr val="accent2"/>
                </a:solidFill>
                <a:latin typeface="Arial"/>
                <a:cs typeface="Arial"/>
              </a:rPr>
              <a:t>84,6%</a:t>
            </a:r>
            <a:r>
              <a:rPr lang="it-IT" dirty="0">
                <a:solidFill>
                  <a:schemeClr val="tx1">
                    <a:lumMod val="65000"/>
                    <a:lumOff val="35000"/>
                  </a:schemeClr>
                </a:solidFill>
                <a:latin typeface="Arial"/>
                <a:cs typeface="Arial"/>
              </a:rPr>
              <a:t>), della Cooperazione e solidarietà internazionale (</a:t>
            </a:r>
            <a:r>
              <a:rPr lang="it-IT" b="1" dirty="0">
                <a:solidFill>
                  <a:schemeClr val="accent2"/>
                </a:solidFill>
                <a:latin typeface="Arial"/>
                <a:cs typeface="Arial"/>
              </a:rPr>
              <a:t>83,1</a:t>
            </a:r>
            <a:r>
              <a:rPr lang="it-IT" b="1" dirty="0" smtClean="0">
                <a:solidFill>
                  <a:schemeClr val="accent2"/>
                </a:solidFill>
                <a:latin typeface="Arial"/>
                <a:cs typeface="Arial"/>
              </a:rPr>
              <a:t>%</a:t>
            </a:r>
            <a:r>
              <a:rPr lang="it-IT" dirty="0" smtClean="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e </a:t>
            </a:r>
            <a:r>
              <a:rPr lang="it-IT" b="1" dirty="0">
                <a:solidFill>
                  <a:schemeClr val="tx1">
                    <a:lumMod val="65000"/>
                    <a:lumOff val="35000"/>
                  </a:schemeClr>
                </a:solidFill>
                <a:latin typeface="Arial"/>
                <a:cs typeface="Arial"/>
              </a:rPr>
              <a:t>dell’Assistenza sociale e</a:t>
            </a:r>
            <a:r>
              <a:rPr lang="it-IT" dirty="0">
                <a:solidFill>
                  <a:schemeClr val="tx1">
                    <a:lumMod val="65000"/>
                    <a:lumOff val="35000"/>
                  </a:schemeClr>
                </a:solidFill>
                <a:latin typeface="Arial"/>
                <a:cs typeface="Arial"/>
              </a:rPr>
              <a:t> </a:t>
            </a:r>
            <a:r>
              <a:rPr lang="it-IT" b="1" dirty="0">
                <a:solidFill>
                  <a:schemeClr val="tx1">
                    <a:lumMod val="65000"/>
                    <a:lumOff val="35000"/>
                  </a:schemeClr>
                </a:solidFill>
                <a:latin typeface="Arial"/>
                <a:cs typeface="Arial"/>
              </a:rPr>
              <a:t>protezione civile </a:t>
            </a:r>
            <a:r>
              <a:rPr lang="it-IT" dirty="0">
                <a:solidFill>
                  <a:schemeClr val="tx1">
                    <a:lumMod val="65000"/>
                    <a:lumOff val="35000"/>
                  </a:schemeClr>
                </a:solidFill>
                <a:latin typeface="Arial"/>
                <a:cs typeface="Arial"/>
              </a:rPr>
              <a:t>(</a:t>
            </a:r>
            <a:r>
              <a:rPr lang="it-IT" b="1" dirty="0">
                <a:solidFill>
                  <a:schemeClr val="accent2"/>
                </a:solidFill>
                <a:latin typeface="Arial"/>
                <a:cs typeface="Arial"/>
              </a:rPr>
              <a:t>78,3%</a:t>
            </a:r>
            <a:r>
              <a:rPr lang="it-IT" dirty="0">
                <a:solidFill>
                  <a:schemeClr val="tx1">
                    <a:lumMod val="65000"/>
                    <a:lumOff val="35000"/>
                  </a:schemeClr>
                </a:solidFill>
                <a:latin typeface="Arial"/>
                <a:cs typeface="Arial"/>
              </a:rPr>
              <a:t>).</a:t>
            </a:r>
          </a:p>
        </p:txBody>
      </p:sp>
    </p:spTree>
    <p:extLst>
      <p:ext uri="{BB962C8B-B14F-4D97-AF65-F5344CB8AC3E}">
        <p14:creationId xmlns:p14="http://schemas.microsoft.com/office/powerpoint/2010/main" val="2341262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 VOLONTARI DELLE ISTITUZIONI NON PROFIT </a:t>
            </a:r>
            <a:endParaRPr lang="it-IT" sz="2400" b="1" dirty="0">
              <a:solidFill>
                <a:schemeClr val="bg1"/>
              </a:solidFill>
              <a:latin typeface="Arial"/>
              <a:cs typeface="Arial"/>
            </a:endParaRPr>
          </a:p>
        </p:txBody>
      </p:sp>
      <p:sp>
        <p:nvSpPr>
          <p:cNvPr id="3" name="Rettangolo 2"/>
          <p:cNvSpPr/>
          <p:nvPr/>
        </p:nvSpPr>
        <p:spPr>
          <a:xfrm>
            <a:off x="206385" y="5040790"/>
            <a:ext cx="11597523" cy="900246"/>
          </a:xfrm>
          <a:prstGeom prst="rect">
            <a:avLst/>
          </a:prstGeom>
        </p:spPr>
        <p:txBody>
          <a:bodyPr wrap="square">
            <a:spAutoFit/>
          </a:bodyPr>
          <a:lstStyle/>
          <a:p>
            <a:pPr marL="7938" algn="just">
              <a:lnSpc>
                <a:spcPts val="2133"/>
              </a:lnSpc>
              <a:spcAft>
                <a:spcPts val="1200"/>
              </a:spcAft>
              <a:buClr>
                <a:srgbClr val="DC712B"/>
              </a:buClr>
              <a:buSzPct val="100000"/>
              <a:defRPr/>
            </a:pPr>
            <a:r>
              <a:rPr lang="it-IT" sz="1400" dirty="0" smtClean="0">
                <a:solidFill>
                  <a:schemeClr val="tx1">
                    <a:lumMod val="65000"/>
                    <a:lumOff val="35000"/>
                  </a:schemeClr>
                </a:solidFill>
                <a:latin typeface="Arial"/>
                <a:cs typeface="Arial"/>
              </a:rPr>
              <a:t>Le </a:t>
            </a:r>
            <a:r>
              <a:rPr lang="it-IT" sz="1400" dirty="0">
                <a:solidFill>
                  <a:schemeClr val="tx1">
                    <a:lumMod val="65000"/>
                    <a:lumOff val="35000"/>
                  </a:schemeClr>
                </a:solidFill>
                <a:latin typeface="Arial"/>
                <a:cs typeface="Arial"/>
              </a:rPr>
              <a:t>INP con </a:t>
            </a:r>
            <a:r>
              <a:rPr lang="it-IT" sz="1400" dirty="0" smtClean="0">
                <a:solidFill>
                  <a:schemeClr val="tx1">
                    <a:lumMod val="65000"/>
                    <a:lumOff val="35000"/>
                  </a:schemeClr>
                </a:solidFill>
                <a:latin typeface="Arial"/>
                <a:cs typeface="Arial"/>
              </a:rPr>
              <a:t>una </a:t>
            </a:r>
            <a:r>
              <a:rPr lang="it-IT" sz="1400" dirty="0">
                <a:solidFill>
                  <a:schemeClr val="tx1">
                    <a:lumMod val="65000"/>
                    <a:lumOff val="35000"/>
                  </a:schemeClr>
                </a:solidFill>
                <a:latin typeface="Arial"/>
                <a:cs typeface="Arial"/>
              </a:rPr>
              <a:t>struttura organizzativa più ampia </a:t>
            </a:r>
            <a:r>
              <a:rPr lang="it-IT" sz="1400" dirty="0" smtClean="0">
                <a:solidFill>
                  <a:schemeClr val="tx1">
                    <a:lumMod val="65000"/>
                    <a:lumOff val="35000"/>
                  </a:schemeClr>
                </a:solidFill>
                <a:latin typeface="Arial"/>
                <a:cs typeface="Arial"/>
              </a:rPr>
              <a:t>rispetto </a:t>
            </a:r>
            <a:r>
              <a:rPr lang="it-IT" sz="1400" dirty="0">
                <a:solidFill>
                  <a:schemeClr val="tx1">
                    <a:lumMod val="65000"/>
                    <a:lumOff val="35000"/>
                  </a:schemeClr>
                </a:solidFill>
                <a:latin typeface="Arial"/>
                <a:cs typeface="Arial"/>
              </a:rPr>
              <a:t>ai volontari impegnati (il dato nazionale è di 18 </a:t>
            </a:r>
            <a:r>
              <a:rPr lang="it-IT" sz="1400" dirty="0" smtClean="0">
                <a:solidFill>
                  <a:schemeClr val="tx1">
                    <a:lumMod val="65000"/>
                    <a:lumOff val="35000"/>
                  </a:schemeClr>
                </a:solidFill>
                <a:latin typeface="Arial"/>
                <a:cs typeface="Arial"/>
              </a:rPr>
              <a:t>volontari per INP) sono </a:t>
            </a:r>
            <a:r>
              <a:rPr lang="it-IT" sz="1400" dirty="0">
                <a:solidFill>
                  <a:schemeClr val="tx1">
                    <a:lumMod val="65000"/>
                    <a:lumOff val="35000"/>
                  </a:schemeClr>
                </a:solidFill>
                <a:latin typeface="Arial"/>
                <a:cs typeface="Arial"/>
              </a:rPr>
              <a:t>quelle attive nel </a:t>
            </a:r>
            <a:r>
              <a:rPr lang="it-IT" sz="1400" b="1" dirty="0">
                <a:solidFill>
                  <a:schemeClr val="tx1">
                    <a:lumMod val="65000"/>
                    <a:lumOff val="35000"/>
                  </a:schemeClr>
                </a:solidFill>
                <a:latin typeface="Arial"/>
                <a:cs typeface="Arial"/>
              </a:rPr>
              <a:t>settore sanitario</a:t>
            </a:r>
            <a:r>
              <a:rPr lang="it-IT" sz="1400" dirty="0">
                <a:solidFill>
                  <a:schemeClr val="tx1">
                    <a:lumMod val="65000"/>
                    <a:lumOff val="35000"/>
                  </a:schemeClr>
                </a:solidFill>
                <a:latin typeface="Arial"/>
                <a:cs typeface="Arial"/>
              </a:rPr>
              <a:t>, con </a:t>
            </a:r>
            <a:r>
              <a:rPr lang="it-IT" sz="1400" dirty="0" smtClean="0">
                <a:solidFill>
                  <a:schemeClr val="tx1">
                    <a:lumMod val="65000"/>
                    <a:lumOff val="35000"/>
                  </a:schemeClr>
                </a:solidFill>
                <a:latin typeface="Arial"/>
                <a:cs typeface="Arial"/>
              </a:rPr>
              <a:t>40 </a:t>
            </a:r>
            <a:r>
              <a:rPr lang="it-IT" sz="1400" dirty="0">
                <a:solidFill>
                  <a:schemeClr val="tx1">
                    <a:lumMod val="65000"/>
                    <a:lumOff val="35000"/>
                  </a:schemeClr>
                </a:solidFill>
                <a:latin typeface="Arial"/>
                <a:cs typeface="Arial"/>
              </a:rPr>
              <a:t>volontari in media per </a:t>
            </a:r>
            <a:r>
              <a:rPr lang="it-IT" sz="1400" dirty="0" smtClean="0">
                <a:solidFill>
                  <a:schemeClr val="tx1">
                    <a:lumMod val="65000"/>
                    <a:lumOff val="35000"/>
                  </a:schemeClr>
                </a:solidFill>
                <a:latin typeface="Arial"/>
                <a:cs typeface="Arial"/>
              </a:rPr>
              <a:t>istituzione, in quello della </a:t>
            </a:r>
            <a:r>
              <a:rPr lang="it-IT" sz="1400" b="1" dirty="0">
                <a:solidFill>
                  <a:schemeClr val="tx1">
                    <a:lumMod val="65000"/>
                    <a:lumOff val="35000"/>
                  </a:schemeClr>
                </a:solidFill>
                <a:latin typeface="Arial"/>
                <a:cs typeface="Arial"/>
              </a:rPr>
              <a:t>Filantropia e promozione del volontariato </a:t>
            </a:r>
            <a:r>
              <a:rPr lang="it-IT" sz="1400" dirty="0">
                <a:solidFill>
                  <a:schemeClr val="tx1">
                    <a:lumMod val="65000"/>
                    <a:lumOff val="35000"/>
                  </a:schemeClr>
                </a:solidFill>
                <a:latin typeface="Arial"/>
                <a:cs typeface="Arial"/>
              </a:rPr>
              <a:t>(37 volontari in media), della </a:t>
            </a:r>
            <a:r>
              <a:rPr lang="it-IT" sz="1400" b="1" dirty="0" smtClean="0">
                <a:solidFill>
                  <a:schemeClr val="tx1">
                    <a:lumMod val="65000"/>
                    <a:lumOff val="35000"/>
                  </a:schemeClr>
                </a:solidFill>
                <a:latin typeface="Arial"/>
                <a:cs typeface="Arial"/>
              </a:rPr>
              <a:t>Religione</a:t>
            </a:r>
            <a:r>
              <a:rPr lang="it-IT" sz="1400" dirty="0" smtClean="0">
                <a:solidFill>
                  <a:schemeClr val="tx1">
                    <a:lumMod val="65000"/>
                    <a:lumOff val="35000"/>
                  </a:schemeClr>
                </a:solidFill>
                <a:latin typeface="Arial"/>
                <a:cs typeface="Arial"/>
              </a:rPr>
              <a:t> </a:t>
            </a:r>
            <a:r>
              <a:rPr lang="it-IT" sz="1400" dirty="0">
                <a:solidFill>
                  <a:schemeClr val="tx1">
                    <a:lumMod val="65000"/>
                    <a:lumOff val="35000"/>
                  </a:schemeClr>
                </a:solidFill>
                <a:latin typeface="Arial"/>
                <a:cs typeface="Arial"/>
              </a:rPr>
              <a:t>e dell’</a:t>
            </a:r>
            <a:r>
              <a:rPr lang="it-IT" sz="1400" b="1" dirty="0">
                <a:solidFill>
                  <a:schemeClr val="tx1">
                    <a:lumMod val="65000"/>
                    <a:lumOff val="35000"/>
                  </a:schemeClr>
                </a:solidFill>
                <a:latin typeface="Arial"/>
                <a:cs typeface="Arial"/>
              </a:rPr>
              <a:t>Assistenza sociale e protezione civile </a:t>
            </a:r>
            <a:r>
              <a:rPr lang="it-IT" sz="1400" dirty="0">
                <a:solidFill>
                  <a:schemeClr val="tx1">
                    <a:lumMod val="65000"/>
                    <a:lumOff val="35000"/>
                  </a:schemeClr>
                </a:solidFill>
                <a:latin typeface="Arial"/>
                <a:cs typeface="Arial"/>
              </a:rPr>
              <a:t>(in entrambi i casi con 30 volontari in media).</a:t>
            </a:r>
          </a:p>
        </p:txBody>
      </p:sp>
      <p:sp>
        <p:nvSpPr>
          <p:cNvPr id="12" name="CasellaDiTesto 11">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
        <p:nvSpPr>
          <p:cNvPr id="18" name="Rettangolo 17"/>
          <p:cNvSpPr/>
          <p:nvPr/>
        </p:nvSpPr>
        <p:spPr>
          <a:xfrm>
            <a:off x="293471" y="1729144"/>
            <a:ext cx="2326358" cy="2031325"/>
          </a:xfrm>
          <a:prstGeom prst="rect">
            <a:avLst/>
          </a:prstGeom>
        </p:spPr>
        <p:txBody>
          <a:bodyPr wrap="square">
            <a:spAutoFit/>
          </a:bodyPr>
          <a:lstStyle/>
          <a:p>
            <a:r>
              <a:rPr lang="it-IT" sz="1400" dirty="0">
                <a:solidFill>
                  <a:schemeClr val="tx1">
                    <a:lumMod val="65000"/>
                    <a:lumOff val="35000"/>
                  </a:schemeClr>
                </a:solidFill>
                <a:latin typeface="Arial"/>
                <a:cs typeface="Arial"/>
              </a:rPr>
              <a:t>Il settore di attività in cui le istituzioni non profit operano ne definisce in parte anche le </a:t>
            </a:r>
            <a:r>
              <a:rPr lang="it-IT" sz="1400" dirty="0" smtClean="0">
                <a:solidFill>
                  <a:schemeClr val="tx1">
                    <a:lumMod val="65000"/>
                    <a:lumOff val="35000"/>
                  </a:schemeClr>
                </a:solidFill>
                <a:latin typeface="Arial"/>
                <a:cs typeface="Arial"/>
              </a:rPr>
              <a:t>dimensioni.</a:t>
            </a:r>
          </a:p>
          <a:p>
            <a:endParaRPr lang="it-IT" sz="1400" dirty="0">
              <a:solidFill>
                <a:schemeClr val="tx1">
                  <a:lumMod val="65000"/>
                  <a:lumOff val="35000"/>
                </a:schemeClr>
              </a:solidFill>
              <a:latin typeface="Arial"/>
              <a:cs typeface="Arial"/>
            </a:endParaRPr>
          </a:p>
          <a:p>
            <a:r>
              <a:rPr lang="it-IT" sz="1400" dirty="0" smtClean="0">
                <a:solidFill>
                  <a:schemeClr val="tx1">
                    <a:lumMod val="65000"/>
                    <a:lumOff val="35000"/>
                  </a:schemeClr>
                </a:solidFill>
                <a:latin typeface="Arial"/>
                <a:cs typeface="Arial"/>
              </a:rPr>
              <a:t>I volontari attivi nel settore </a:t>
            </a:r>
            <a:r>
              <a:rPr lang="it-IT" sz="1400" b="1" dirty="0" smtClean="0">
                <a:solidFill>
                  <a:schemeClr val="tx1">
                    <a:lumMod val="65000"/>
                    <a:lumOff val="35000"/>
                  </a:schemeClr>
                </a:solidFill>
                <a:latin typeface="Arial"/>
                <a:cs typeface="Arial"/>
              </a:rPr>
              <a:t>Cultura, Sport e Ricreazione</a:t>
            </a:r>
            <a:r>
              <a:rPr lang="it-IT" sz="1400" dirty="0" smtClean="0">
                <a:solidFill>
                  <a:schemeClr val="tx1">
                    <a:lumMod val="65000"/>
                    <a:lumOff val="35000"/>
                  </a:schemeClr>
                </a:solidFill>
                <a:latin typeface="Arial"/>
                <a:cs typeface="Arial"/>
              </a:rPr>
              <a:t> aggregano </a:t>
            </a:r>
            <a:r>
              <a:rPr lang="it-IT" sz="1400" dirty="0">
                <a:solidFill>
                  <a:schemeClr val="tx1">
                    <a:lumMod val="65000"/>
                    <a:lumOff val="35000"/>
                  </a:schemeClr>
                </a:solidFill>
                <a:latin typeface="Arial"/>
                <a:cs typeface="Arial"/>
              </a:rPr>
              <a:t>il 54,6% </a:t>
            </a:r>
            <a:r>
              <a:rPr lang="it-IT" sz="1400" dirty="0" smtClean="0">
                <a:solidFill>
                  <a:schemeClr val="tx1">
                    <a:lumMod val="65000"/>
                    <a:lumOff val="35000"/>
                  </a:schemeClr>
                </a:solidFill>
                <a:latin typeface="Arial"/>
                <a:cs typeface="Arial"/>
              </a:rPr>
              <a:t>del totale. </a:t>
            </a:r>
            <a:endParaRPr lang="it-IT" sz="1400" dirty="0">
              <a:solidFill>
                <a:schemeClr val="tx1">
                  <a:lumMod val="65000"/>
                  <a:lumOff val="35000"/>
                </a:schemeClr>
              </a:solidFill>
              <a:latin typeface="Arial"/>
              <a:cs typeface="Arial"/>
            </a:endParaRPr>
          </a:p>
        </p:txBody>
      </p:sp>
      <p:grpSp>
        <p:nvGrpSpPr>
          <p:cNvPr id="22" name="Gruppo 21"/>
          <p:cNvGrpSpPr/>
          <p:nvPr/>
        </p:nvGrpSpPr>
        <p:grpSpPr>
          <a:xfrm>
            <a:off x="3131834" y="884029"/>
            <a:ext cx="8266892" cy="4082532"/>
            <a:chOff x="2130349" y="754976"/>
            <a:chExt cx="8266892" cy="4082532"/>
          </a:xfrm>
        </p:grpSpPr>
        <p:grpSp>
          <p:nvGrpSpPr>
            <p:cNvPr id="21" name="Gruppo 20"/>
            <p:cNvGrpSpPr/>
            <p:nvPr/>
          </p:nvGrpSpPr>
          <p:grpSpPr>
            <a:xfrm>
              <a:off x="2130349" y="754976"/>
              <a:ext cx="8266892" cy="3940572"/>
              <a:chOff x="2130349" y="754976"/>
              <a:chExt cx="8266892" cy="3940572"/>
            </a:xfrm>
          </p:grpSpPr>
          <p:grpSp>
            <p:nvGrpSpPr>
              <p:cNvPr id="10" name="Gruppo 9"/>
              <p:cNvGrpSpPr/>
              <p:nvPr/>
            </p:nvGrpSpPr>
            <p:grpSpPr>
              <a:xfrm>
                <a:off x="2433947" y="754976"/>
                <a:ext cx="7568439" cy="3940572"/>
                <a:chOff x="1126154" y="832754"/>
                <a:chExt cx="7147000" cy="3689522"/>
              </a:xfrm>
            </p:grpSpPr>
            <p:sp>
              <p:nvSpPr>
                <p:cNvPr id="7" name="Rettangolo 6"/>
                <p:cNvSpPr/>
                <p:nvPr/>
              </p:nvSpPr>
              <p:spPr>
                <a:xfrm>
                  <a:off x="1126154" y="832754"/>
                  <a:ext cx="7147000" cy="489886"/>
                </a:xfrm>
                <a:prstGeom prst="rect">
                  <a:avLst/>
                </a:prstGeom>
              </p:spPr>
              <p:txBody>
                <a:bodyPr wrap="square">
                  <a:spAutoFit/>
                </a:bodyPr>
                <a:lstStyle/>
                <a:p>
                  <a:r>
                    <a:rPr lang="it-IT" sz="1400" b="1" dirty="0" smtClean="0">
                      <a:solidFill>
                        <a:schemeClr val="tx1">
                          <a:lumMod val="65000"/>
                          <a:lumOff val="35000"/>
                        </a:schemeClr>
                      </a:solidFill>
                      <a:latin typeface="Arial"/>
                      <a:cs typeface="Arial"/>
                    </a:rPr>
                    <a:t>Volontari per settore di attività prevalente</a:t>
                  </a:r>
                  <a:r>
                    <a:rPr lang="it-IT" sz="1400" dirty="0" smtClean="0">
                      <a:solidFill>
                        <a:schemeClr val="tx1">
                          <a:lumMod val="65000"/>
                          <a:lumOff val="35000"/>
                        </a:schemeClr>
                      </a:solidFill>
                      <a:latin typeface="Arial"/>
                      <a:cs typeface="Arial"/>
                    </a:rPr>
                    <a:t>. Anno </a:t>
                  </a:r>
                  <a:r>
                    <a:rPr lang="it-IT" sz="1400" dirty="0">
                      <a:solidFill>
                        <a:schemeClr val="tx1">
                          <a:lumMod val="65000"/>
                          <a:lumOff val="35000"/>
                        </a:schemeClr>
                      </a:solidFill>
                      <a:latin typeface="Arial"/>
                      <a:cs typeface="Arial"/>
                    </a:rPr>
                    <a:t>2021, composizioni percentuali e numero medio </a:t>
                  </a:r>
                </a:p>
              </p:txBody>
            </p:sp>
            <p:sp>
              <p:nvSpPr>
                <p:cNvPr id="9" name="Rettangolo 8"/>
                <p:cNvSpPr/>
                <p:nvPr/>
              </p:nvSpPr>
              <p:spPr>
                <a:xfrm>
                  <a:off x="3541779" y="4306150"/>
                  <a:ext cx="2819193" cy="216126"/>
                </a:xfrm>
                <a:prstGeom prst="rect">
                  <a:avLst/>
                </a:prstGeom>
              </p:spPr>
              <p:txBody>
                <a:bodyPr wrap="none">
                  <a:spAutoFit/>
                </a:bodyPr>
                <a:lstStyle/>
                <a:p>
                  <a:pPr marR="176530" algn="just" hangingPunct="0">
                    <a:spcBef>
                      <a:spcPts val="300"/>
                    </a:spcBef>
                    <a:spcAft>
                      <a:spcPts val="0"/>
                    </a:spcAft>
                  </a:pPr>
                  <a:r>
                    <a:rPr lang="it-IT" sz="900" kern="1400" dirty="0">
                      <a:latin typeface="Arial Narrow" panose="020B0606020202030204" pitchFamily="34" charset="0"/>
                      <a:ea typeface="Times New Roman" panose="02020603050405020304" pitchFamily="18" charset="0"/>
                      <a:cs typeface="Arial" panose="020B0604020202020204" pitchFamily="34" charset="0"/>
                    </a:rPr>
                    <a:t>Fonte: Rilevazione campionaria sulle istituzioni non </a:t>
                  </a:r>
                  <a:r>
                    <a:rPr lang="it-IT" sz="900" kern="1400" dirty="0" smtClean="0">
                      <a:latin typeface="Arial Narrow" panose="020B0606020202030204" pitchFamily="34" charset="0"/>
                      <a:ea typeface="Times New Roman" panose="02020603050405020304" pitchFamily="18" charset="0"/>
                      <a:cs typeface="Arial" panose="020B0604020202020204" pitchFamily="34" charset="0"/>
                    </a:rPr>
                    <a:t>profit, 2021</a:t>
                  </a:r>
                  <a:endParaRPr lang="it-IT" sz="2800" kern="1400" dirty="0">
                    <a:effectLst/>
                    <a:latin typeface="Times New Roman" panose="02020603050405020304" pitchFamily="18" charset="0"/>
                    <a:ea typeface="Times New Roman" panose="02020603050405020304" pitchFamily="18" charset="0"/>
                  </a:endParaRPr>
                </a:p>
              </p:txBody>
            </p:sp>
          </p:grpSp>
          <p:pic>
            <p:nvPicPr>
              <p:cNvPr id="16" name="Immagine 15"/>
              <p:cNvPicPr>
                <a:picLocks noChangeAspect="1"/>
              </p:cNvPicPr>
              <p:nvPr/>
            </p:nvPicPr>
            <p:blipFill>
              <a:blip r:embed="rId3"/>
              <a:stretch>
                <a:fillRect/>
              </a:stretch>
            </p:blipFill>
            <p:spPr>
              <a:xfrm>
                <a:off x="2130349" y="1414871"/>
                <a:ext cx="8266892" cy="2932430"/>
              </a:xfrm>
              <a:prstGeom prst="rect">
                <a:avLst/>
              </a:prstGeom>
            </p:spPr>
          </p:pic>
        </p:grpSp>
        <p:sp>
          <p:nvSpPr>
            <p:cNvPr id="19" name="Parentesi graffa chiusa 18"/>
            <p:cNvSpPr/>
            <p:nvPr/>
          </p:nvSpPr>
          <p:spPr>
            <a:xfrm rot="5400000">
              <a:off x="3083438" y="3410008"/>
              <a:ext cx="344766" cy="1601845"/>
            </a:xfrm>
            <a:prstGeom prst="rightBrace">
              <a:avLst>
                <a:gd name="adj1" fmla="val 41000"/>
                <a:gd name="adj2" fmla="val 4874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0" name="CasellaDiTesto 19"/>
            <p:cNvSpPr txBox="1"/>
            <p:nvPr/>
          </p:nvSpPr>
          <p:spPr>
            <a:xfrm>
              <a:off x="2924628" y="4468176"/>
              <a:ext cx="838691" cy="369332"/>
            </a:xfrm>
            <a:prstGeom prst="rect">
              <a:avLst/>
            </a:prstGeom>
            <a:noFill/>
          </p:spPr>
          <p:txBody>
            <a:bodyPr wrap="none" rtlCol="0">
              <a:spAutoFit/>
            </a:bodyPr>
            <a:lstStyle/>
            <a:p>
              <a:r>
                <a:rPr lang="it-IT" b="1" dirty="0">
                  <a:solidFill>
                    <a:schemeClr val="accent2"/>
                  </a:solidFill>
                  <a:latin typeface="Arial" panose="020B0604020202020204" pitchFamily="34" charset="0"/>
                  <a:cs typeface="Arial" panose="020B0604020202020204" pitchFamily="34" charset="0"/>
                </a:rPr>
                <a:t>54,6</a:t>
              </a:r>
              <a:r>
                <a:rPr lang="it-IT" b="1" dirty="0" smtClean="0">
                  <a:solidFill>
                    <a:schemeClr val="accent2"/>
                  </a:solidFill>
                  <a:latin typeface="Arial" panose="020B0604020202020204" pitchFamily="34" charset="0"/>
                  <a:cs typeface="Arial" panose="020B0604020202020204" pitchFamily="34" charset="0"/>
                </a:rPr>
                <a:t>%</a:t>
              </a:r>
              <a:endParaRPr lang="it-IT" b="1" dirty="0">
                <a:solidFill>
                  <a:schemeClr val="accent2"/>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419420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IL GENERE DEI VOLONTARI DELLE ISTITUZIONI NON PROFIT </a:t>
            </a:r>
            <a:endParaRPr lang="it-IT" sz="2400" b="1" dirty="0">
              <a:solidFill>
                <a:schemeClr val="bg1"/>
              </a:solidFill>
              <a:latin typeface="Arial"/>
              <a:cs typeface="Arial"/>
            </a:endParaRPr>
          </a:p>
        </p:txBody>
      </p:sp>
      <p:sp>
        <p:nvSpPr>
          <p:cNvPr id="6" name="Rettangolo 5"/>
          <p:cNvSpPr/>
          <p:nvPr/>
        </p:nvSpPr>
        <p:spPr>
          <a:xfrm>
            <a:off x="6709144" y="1288379"/>
            <a:ext cx="5204561" cy="4503797"/>
          </a:xfrm>
          <a:prstGeom prst="rect">
            <a:avLst/>
          </a:prstGeom>
        </p:spPr>
        <p:txBody>
          <a:bodyPr wrap="square">
            <a:spAutoFit/>
          </a:bodyPr>
          <a:lstStyle/>
          <a:p>
            <a:pPr algn="just" hangingPunct="0">
              <a:spcBef>
                <a:spcPts val="500"/>
              </a:spcBef>
              <a:spcAft>
                <a:spcPts val="500"/>
              </a:spcAft>
            </a:pPr>
            <a:r>
              <a:rPr lang="it-IT" dirty="0">
                <a:solidFill>
                  <a:schemeClr val="tx1">
                    <a:lumMod val="65000"/>
                    <a:lumOff val="35000"/>
                  </a:schemeClr>
                </a:solidFill>
                <a:latin typeface="Arial"/>
                <a:cs typeface="Arial"/>
              </a:rPr>
              <a:t>I volontari impegnati nel settore non profit sono per </a:t>
            </a:r>
            <a:r>
              <a:rPr lang="it-IT" b="1" dirty="0">
                <a:solidFill>
                  <a:schemeClr val="tx1">
                    <a:lumMod val="65000"/>
                    <a:lumOff val="35000"/>
                  </a:schemeClr>
                </a:solidFill>
                <a:latin typeface="Arial"/>
                <a:cs typeface="Arial"/>
              </a:rPr>
              <a:t>il 57,5% uomini </a:t>
            </a:r>
            <a:r>
              <a:rPr lang="it-IT" dirty="0">
                <a:solidFill>
                  <a:schemeClr val="tx1">
                    <a:lumMod val="65000"/>
                    <a:lumOff val="35000"/>
                  </a:schemeClr>
                </a:solidFill>
                <a:latin typeface="Arial"/>
                <a:cs typeface="Arial"/>
              </a:rPr>
              <a:t>e il </a:t>
            </a:r>
            <a:r>
              <a:rPr lang="it-IT" b="1" dirty="0">
                <a:solidFill>
                  <a:schemeClr val="tx1">
                    <a:lumMod val="65000"/>
                    <a:lumOff val="35000"/>
                  </a:schemeClr>
                </a:solidFill>
                <a:latin typeface="Arial"/>
                <a:cs typeface="Arial"/>
              </a:rPr>
              <a:t>42,5% donne </a:t>
            </a:r>
            <a:r>
              <a:rPr lang="it-IT" dirty="0">
                <a:solidFill>
                  <a:schemeClr val="tx1">
                    <a:lumMod val="65000"/>
                    <a:lumOff val="35000"/>
                  </a:schemeClr>
                </a:solidFill>
                <a:latin typeface="Arial"/>
                <a:cs typeface="Arial"/>
              </a:rPr>
              <a:t>(in linea con la composizione rilevata nel </a:t>
            </a:r>
            <a:r>
              <a:rPr lang="it-IT" dirty="0">
                <a:solidFill>
                  <a:schemeClr val="tx1">
                    <a:lumMod val="65000"/>
                    <a:lumOff val="35000"/>
                  </a:schemeClr>
                </a:solidFill>
                <a:latin typeface="Arial"/>
                <a:cs typeface="Arial"/>
              </a:rPr>
              <a:t>2015.</a:t>
            </a:r>
          </a:p>
          <a:p>
            <a:pPr algn="just" hangingPunct="0">
              <a:spcBef>
                <a:spcPts val="500"/>
              </a:spcBef>
              <a:spcAft>
                <a:spcPts val="500"/>
              </a:spcAft>
            </a:pPr>
            <a:r>
              <a:rPr lang="it-IT" dirty="0">
                <a:solidFill>
                  <a:schemeClr val="tx1">
                    <a:lumMod val="65000"/>
                    <a:lumOff val="35000"/>
                  </a:schemeClr>
                </a:solidFill>
                <a:latin typeface="Arial"/>
                <a:cs typeface="Arial"/>
              </a:rPr>
              <a:t>Il </a:t>
            </a:r>
            <a:r>
              <a:rPr lang="it-IT" dirty="0">
                <a:solidFill>
                  <a:schemeClr val="tx1">
                    <a:lumMod val="65000"/>
                    <a:lumOff val="35000"/>
                  </a:schemeClr>
                </a:solidFill>
                <a:latin typeface="Arial"/>
                <a:cs typeface="Arial"/>
              </a:rPr>
              <a:t>calo registrato rispetto al 2015 è evidente per entrambe le categorie, ma quello relativo alla componente femminile è inferiore al dato nazionale (-17,6% per gli uomini, -13% per le donne). </a:t>
            </a:r>
          </a:p>
          <a:p>
            <a:pPr algn="just" hangingPunct="0">
              <a:spcBef>
                <a:spcPts val="500"/>
              </a:spcBef>
              <a:spcAft>
                <a:spcPts val="500"/>
              </a:spcAft>
            </a:pPr>
            <a:r>
              <a:rPr lang="it-IT" dirty="0">
                <a:solidFill>
                  <a:schemeClr val="tx1">
                    <a:lumMod val="65000"/>
                    <a:lumOff val="35000"/>
                  </a:schemeClr>
                </a:solidFill>
                <a:latin typeface="Arial"/>
                <a:cs typeface="Arial"/>
              </a:rPr>
              <a:t>I settori di attività prevalente che presentano la maggiore incidenza di </a:t>
            </a:r>
            <a:r>
              <a:rPr lang="it-IT" b="1" dirty="0">
                <a:solidFill>
                  <a:schemeClr val="tx1">
                    <a:lumMod val="65000"/>
                    <a:lumOff val="35000"/>
                  </a:schemeClr>
                </a:solidFill>
                <a:latin typeface="Arial"/>
                <a:cs typeface="Arial"/>
              </a:rPr>
              <a:t>volontarie</a:t>
            </a:r>
            <a:r>
              <a:rPr lang="it-IT" dirty="0">
                <a:solidFill>
                  <a:schemeClr val="tx1">
                    <a:lumMod val="65000"/>
                    <a:lumOff val="35000"/>
                  </a:schemeClr>
                </a:solidFill>
                <a:latin typeface="Arial"/>
                <a:cs typeface="Arial"/>
              </a:rPr>
              <a:t> sono la </a:t>
            </a:r>
            <a:r>
              <a:rPr lang="it-IT" b="1" dirty="0">
                <a:solidFill>
                  <a:schemeClr val="tx1">
                    <a:lumMod val="65000"/>
                    <a:lumOff val="35000"/>
                  </a:schemeClr>
                </a:solidFill>
                <a:latin typeface="Arial"/>
                <a:cs typeface="Arial"/>
              </a:rPr>
              <a:t>Religione</a:t>
            </a:r>
            <a:r>
              <a:rPr lang="it-IT" dirty="0">
                <a:solidFill>
                  <a:schemeClr val="tx1">
                    <a:lumMod val="65000"/>
                    <a:lumOff val="35000"/>
                  </a:schemeClr>
                </a:solidFill>
                <a:latin typeface="Arial"/>
                <a:cs typeface="Arial"/>
              </a:rPr>
              <a:t> (con 55 volontarie su 100 volontari); la </a:t>
            </a:r>
            <a:r>
              <a:rPr lang="it-IT" b="1" dirty="0">
                <a:solidFill>
                  <a:schemeClr val="tx1">
                    <a:lumMod val="65000"/>
                    <a:lumOff val="35000"/>
                  </a:schemeClr>
                </a:solidFill>
                <a:latin typeface="Arial"/>
                <a:cs typeface="Arial"/>
              </a:rPr>
              <a:t>Cooperazione e solidarietà internazionale </a:t>
            </a:r>
            <a:r>
              <a:rPr lang="it-IT" dirty="0">
                <a:solidFill>
                  <a:schemeClr val="tx1">
                    <a:lumMod val="65000"/>
                    <a:lumOff val="35000"/>
                  </a:schemeClr>
                </a:solidFill>
                <a:latin typeface="Arial"/>
                <a:cs typeface="Arial"/>
              </a:rPr>
              <a:t>(53,4% di volontarie), la </a:t>
            </a:r>
            <a:r>
              <a:rPr lang="it-IT" b="1" dirty="0">
                <a:solidFill>
                  <a:schemeClr val="tx1">
                    <a:lumMod val="65000"/>
                    <a:lumOff val="35000"/>
                  </a:schemeClr>
                </a:solidFill>
                <a:latin typeface="Arial"/>
                <a:cs typeface="Arial"/>
              </a:rPr>
              <a:t>Filantropia e promozione del volontariato </a:t>
            </a:r>
            <a:r>
              <a:rPr lang="it-IT" dirty="0">
                <a:solidFill>
                  <a:schemeClr val="tx1">
                    <a:lumMod val="65000"/>
                    <a:lumOff val="35000"/>
                  </a:schemeClr>
                </a:solidFill>
                <a:latin typeface="Arial"/>
                <a:cs typeface="Arial"/>
              </a:rPr>
              <a:t>(52,7%), </a:t>
            </a:r>
            <a:r>
              <a:rPr lang="it-IT" b="1" dirty="0">
                <a:solidFill>
                  <a:schemeClr val="tx1">
                    <a:lumMod val="65000"/>
                    <a:lumOff val="35000"/>
                  </a:schemeClr>
                </a:solidFill>
                <a:latin typeface="Arial"/>
                <a:cs typeface="Arial"/>
              </a:rPr>
              <a:t>l’Istruzione e ricerca </a:t>
            </a:r>
            <a:r>
              <a:rPr lang="it-IT" dirty="0">
                <a:solidFill>
                  <a:schemeClr val="tx1">
                    <a:lumMod val="65000"/>
                    <a:lumOff val="35000"/>
                  </a:schemeClr>
                </a:solidFill>
                <a:latin typeface="Arial"/>
                <a:cs typeface="Arial"/>
              </a:rPr>
              <a:t>(51%) e la </a:t>
            </a:r>
            <a:r>
              <a:rPr lang="it-IT" b="1" dirty="0">
                <a:solidFill>
                  <a:schemeClr val="tx1">
                    <a:lumMod val="65000"/>
                    <a:lumOff val="35000"/>
                  </a:schemeClr>
                </a:solidFill>
                <a:latin typeface="Arial"/>
                <a:cs typeface="Arial"/>
              </a:rPr>
              <a:t>Sanità</a:t>
            </a:r>
            <a:r>
              <a:rPr lang="it-IT" dirty="0">
                <a:solidFill>
                  <a:schemeClr val="tx1">
                    <a:lumMod val="65000"/>
                    <a:lumOff val="35000"/>
                  </a:schemeClr>
                </a:solidFill>
                <a:latin typeface="Arial"/>
                <a:cs typeface="Arial"/>
              </a:rPr>
              <a:t> (49,2%). </a:t>
            </a:r>
          </a:p>
        </p:txBody>
      </p:sp>
      <p:sp>
        <p:nvSpPr>
          <p:cNvPr id="7" name="CasellaDiTesto 6">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grpSp>
        <p:nvGrpSpPr>
          <p:cNvPr id="8" name="Gruppo 7"/>
          <p:cNvGrpSpPr/>
          <p:nvPr/>
        </p:nvGrpSpPr>
        <p:grpSpPr>
          <a:xfrm>
            <a:off x="352867" y="731103"/>
            <a:ext cx="6079000" cy="5310727"/>
            <a:chOff x="352867" y="731103"/>
            <a:chExt cx="6079000" cy="5310727"/>
          </a:xfrm>
        </p:grpSpPr>
        <p:sp>
          <p:nvSpPr>
            <p:cNvPr id="2" name="Rettangolo 1"/>
            <p:cNvSpPr/>
            <p:nvPr/>
          </p:nvSpPr>
          <p:spPr>
            <a:xfrm>
              <a:off x="394904" y="731103"/>
              <a:ext cx="5994925" cy="584775"/>
            </a:xfrm>
            <a:prstGeom prst="rect">
              <a:avLst/>
            </a:prstGeom>
          </p:spPr>
          <p:txBody>
            <a:bodyPr wrap="square">
              <a:spAutoFit/>
            </a:bodyPr>
            <a:lstStyle/>
            <a:p>
              <a:r>
                <a:rPr lang="it-IT" kern="1400" dirty="0">
                  <a:solidFill>
                    <a:srgbClr val="5F5F5F"/>
                  </a:solidFill>
                  <a:ea typeface="Times New Roman" panose="02020603050405020304" pitchFamily="18" charset="0"/>
                  <a:cs typeface="Arial" panose="020B0604020202020204" pitchFamily="34" charset="0"/>
                </a:rPr>
                <a:t>VOLONTARI PER SETTORE DI ATTIVITA’ PREVALENTE E GENERE. </a:t>
              </a:r>
              <a:r>
                <a:rPr lang="it-IT" sz="1400" kern="1400" dirty="0">
                  <a:solidFill>
                    <a:srgbClr val="5F5F5F"/>
                  </a:solidFill>
                  <a:ea typeface="Times New Roman" panose="02020603050405020304" pitchFamily="18" charset="0"/>
                  <a:cs typeface="Arial" panose="020B0604020202020204" pitchFamily="34" charset="0"/>
                </a:rPr>
                <a:t>Anno 2021, composizione percentuale</a:t>
              </a:r>
              <a:endParaRPr lang="it-IT" dirty="0"/>
            </a:p>
          </p:txBody>
        </p:sp>
        <p:pic>
          <p:nvPicPr>
            <p:cNvPr id="3" name="Immagine 2"/>
            <p:cNvPicPr>
              <a:picLocks noChangeAspect="1"/>
            </p:cNvPicPr>
            <p:nvPr/>
          </p:nvPicPr>
          <p:blipFill>
            <a:blip r:embed="rId3"/>
            <a:stretch>
              <a:fillRect/>
            </a:stretch>
          </p:blipFill>
          <p:spPr>
            <a:xfrm>
              <a:off x="352867" y="1230184"/>
              <a:ext cx="6079000" cy="4811646"/>
            </a:xfrm>
            <a:prstGeom prst="rect">
              <a:avLst/>
            </a:prstGeom>
          </p:spPr>
        </p:pic>
      </p:grpSp>
    </p:spTree>
    <p:extLst>
      <p:ext uri="{BB962C8B-B14F-4D97-AF65-F5344CB8AC3E}">
        <p14:creationId xmlns:p14="http://schemas.microsoft.com/office/powerpoint/2010/main" val="1791476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LE RETI DI RELAZIONI</a:t>
            </a:r>
            <a:endParaRPr lang="it-IT" sz="2400" b="1" dirty="0">
              <a:solidFill>
                <a:schemeClr val="bg1"/>
              </a:solidFill>
              <a:latin typeface="Arial"/>
              <a:cs typeface="Arial"/>
            </a:endParaRPr>
          </a:p>
        </p:txBody>
      </p:sp>
      <p:sp>
        <p:nvSpPr>
          <p:cNvPr id="6" name="Rettangolo 5">
            <a:extLst>
              <a:ext uri="{FF2B5EF4-FFF2-40B4-BE49-F238E27FC236}">
                <a16:creationId xmlns:a16="http://schemas.microsoft.com/office/drawing/2014/main" id="{DB627346-193E-033D-DF0A-0A9CFE943617}"/>
              </a:ext>
            </a:extLst>
          </p:cNvPr>
          <p:cNvSpPr/>
          <p:nvPr/>
        </p:nvSpPr>
        <p:spPr>
          <a:xfrm>
            <a:off x="390430" y="1179970"/>
            <a:ext cx="4171738" cy="4081117"/>
          </a:xfrm>
          <a:prstGeom prst="rect">
            <a:avLst/>
          </a:prstGeom>
        </p:spPr>
        <p:txBody>
          <a:bodyPr wrap="square">
            <a:spAutoFit/>
          </a:bodyPr>
          <a:lstStyle/>
          <a:p>
            <a:pPr algn="just">
              <a:lnSpc>
                <a:spcPct val="120000"/>
              </a:lnSpc>
              <a:defRPr/>
            </a:pPr>
            <a:r>
              <a:rPr lang="it-IT" b="1" dirty="0" smtClean="0">
                <a:solidFill>
                  <a:srgbClr val="595959"/>
                </a:solidFill>
                <a:latin typeface="Arial"/>
                <a:cs typeface="Arial"/>
              </a:rPr>
              <a:t>Il </a:t>
            </a:r>
            <a:r>
              <a:rPr lang="it-IT" b="1" dirty="0" smtClean="0">
                <a:solidFill>
                  <a:schemeClr val="accent2"/>
                </a:solidFill>
                <a:latin typeface="Arial"/>
                <a:cs typeface="Arial"/>
              </a:rPr>
              <a:t>89,3% </a:t>
            </a:r>
            <a:r>
              <a:rPr lang="it-IT" dirty="0">
                <a:solidFill>
                  <a:srgbClr val="595959"/>
                </a:solidFill>
                <a:latin typeface="Arial"/>
                <a:cs typeface="Arial"/>
              </a:rPr>
              <a:t>hanno strutturato “</a:t>
            </a:r>
            <a:r>
              <a:rPr lang="it-IT" b="1" dirty="0">
                <a:solidFill>
                  <a:srgbClr val="595959"/>
                </a:solidFill>
                <a:latin typeface="Arial"/>
                <a:cs typeface="Arial"/>
              </a:rPr>
              <a:t>relazioni significative</a:t>
            </a:r>
            <a:r>
              <a:rPr lang="it-IT" dirty="0">
                <a:solidFill>
                  <a:srgbClr val="595959"/>
                </a:solidFill>
                <a:latin typeface="Arial"/>
                <a:cs typeface="Arial"/>
              </a:rPr>
              <a:t>” con i diversi soggetti </a:t>
            </a:r>
            <a:r>
              <a:rPr lang="it-IT" dirty="0" smtClean="0">
                <a:solidFill>
                  <a:srgbClr val="595959"/>
                </a:solidFill>
                <a:latin typeface="Arial"/>
                <a:cs typeface="Arial"/>
              </a:rPr>
              <a:t>(persone </a:t>
            </a:r>
            <a:r>
              <a:rPr lang="it-IT" dirty="0">
                <a:solidFill>
                  <a:srgbClr val="595959"/>
                </a:solidFill>
                <a:latin typeface="Arial"/>
                <a:cs typeface="Arial"/>
              </a:rPr>
              <a:t>fisiche </a:t>
            </a:r>
            <a:r>
              <a:rPr lang="it-IT" dirty="0" smtClean="0">
                <a:solidFill>
                  <a:srgbClr val="595959"/>
                </a:solidFill>
                <a:latin typeface="Arial"/>
                <a:cs typeface="Arial"/>
              </a:rPr>
              <a:t>e/o </a:t>
            </a:r>
            <a:r>
              <a:rPr lang="it-IT" dirty="0">
                <a:solidFill>
                  <a:srgbClr val="595959"/>
                </a:solidFill>
                <a:latin typeface="Arial"/>
                <a:cs typeface="Arial"/>
              </a:rPr>
              <a:t>soggetti </a:t>
            </a:r>
            <a:r>
              <a:rPr lang="it-IT" dirty="0" smtClean="0">
                <a:solidFill>
                  <a:srgbClr val="595959"/>
                </a:solidFill>
                <a:latin typeface="Arial"/>
                <a:cs typeface="Arial"/>
              </a:rPr>
              <a:t>istituzionali</a:t>
            </a:r>
            <a:r>
              <a:rPr lang="it-IT" dirty="0">
                <a:solidFill>
                  <a:srgbClr val="595959"/>
                </a:solidFill>
                <a:latin typeface="Arial"/>
                <a:cs typeface="Arial"/>
              </a:rPr>
              <a:t>)</a:t>
            </a:r>
            <a:r>
              <a:rPr lang="it-IT" dirty="0" smtClean="0">
                <a:solidFill>
                  <a:srgbClr val="595959"/>
                </a:solidFill>
                <a:latin typeface="Arial"/>
                <a:cs typeface="Arial"/>
              </a:rPr>
              <a:t>. </a:t>
            </a:r>
            <a:endParaRPr lang="it-IT" dirty="0">
              <a:solidFill>
                <a:srgbClr val="595959"/>
              </a:solidFill>
              <a:latin typeface="Arial"/>
              <a:cs typeface="Arial"/>
            </a:endParaRPr>
          </a:p>
          <a:p>
            <a:pPr>
              <a:lnSpc>
                <a:spcPct val="120000"/>
              </a:lnSpc>
              <a:defRPr/>
            </a:pPr>
            <a:endParaRPr lang="it-IT" b="1" dirty="0">
              <a:solidFill>
                <a:srgbClr val="595959"/>
              </a:solidFill>
              <a:latin typeface="Arial"/>
              <a:cs typeface="Arial"/>
            </a:endParaRPr>
          </a:p>
          <a:p>
            <a:pPr>
              <a:lnSpc>
                <a:spcPct val="120000"/>
              </a:lnSpc>
              <a:defRPr/>
            </a:pPr>
            <a:r>
              <a:rPr lang="it-IT" dirty="0">
                <a:solidFill>
                  <a:srgbClr val="595959"/>
                </a:solidFill>
                <a:latin typeface="Arial"/>
                <a:cs typeface="Arial"/>
              </a:rPr>
              <a:t>Gli stakeholder </a:t>
            </a:r>
            <a:r>
              <a:rPr lang="it-IT" dirty="0" smtClean="0">
                <a:solidFill>
                  <a:srgbClr val="595959"/>
                </a:solidFill>
                <a:latin typeface="Arial"/>
                <a:cs typeface="Arial"/>
              </a:rPr>
              <a:t>delle INP sono </a:t>
            </a:r>
            <a:r>
              <a:rPr lang="it-IT" dirty="0">
                <a:solidFill>
                  <a:srgbClr val="595959"/>
                </a:solidFill>
                <a:latin typeface="Arial"/>
                <a:cs typeface="Arial"/>
              </a:rPr>
              <a:t>soprattutto soggetti interni alle </a:t>
            </a:r>
            <a:r>
              <a:rPr lang="it-IT" dirty="0" smtClean="0">
                <a:solidFill>
                  <a:srgbClr val="595959"/>
                </a:solidFill>
                <a:latin typeface="Arial"/>
                <a:cs typeface="Arial"/>
              </a:rPr>
              <a:t>organizzazioni, </a:t>
            </a:r>
            <a:r>
              <a:rPr lang="it-IT" dirty="0">
                <a:solidFill>
                  <a:srgbClr val="595959"/>
                </a:solidFill>
                <a:latin typeface="Arial"/>
                <a:cs typeface="Arial"/>
              </a:rPr>
              <a:t>prevalentemente i </a:t>
            </a:r>
            <a:r>
              <a:rPr lang="it-IT" b="1" dirty="0">
                <a:solidFill>
                  <a:srgbClr val="595959"/>
                </a:solidFill>
                <a:latin typeface="Arial"/>
                <a:cs typeface="Arial"/>
              </a:rPr>
              <a:t>soci</a:t>
            </a:r>
            <a:r>
              <a:rPr lang="it-IT" dirty="0">
                <a:solidFill>
                  <a:srgbClr val="595959"/>
                </a:solidFill>
                <a:latin typeface="Arial"/>
                <a:cs typeface="Arial"/>
              </a:rPr>
              <a:t> (</a:t>
            </a:r>
            <a:r>
              <a:rPr lang="it-IT" b="1" dirty="0" smtClean="0">
                <a:solidFill>
                  <a:schemeClr val="accent2"/>
                </a:solidFill>
                <a:latin typeface="Arial"/>
                <a:cs typeface="Arial"/>
              </a:rPr>
              <a:t>70,0%</a:t>
            </a:r>
            <a:r>
              <a:rPr lang="it-IT" dirty="0" smtClean="0">
                <a:solidFill>
                  <a:srgbClr val="595959"/>
                </a:solidFill>
                <a:latin typeface="Arial"/>
                <a:cs typeface="Arial"/>
              </a:rPr>
              <a:t>), </a:t>
            </a:r>
            <a:r>
              <a:rPr lang="it-IT" dirty="0">
                <a:solidFill>
                  <a:srgbClr val="595959"/>
                </a:solidFill>
                <a:latin typeface="Arial"/>
                <a:cs typeface="Arial"/>
              </a:rPr>
              <a:t>seguono i </a:t>
            </a:r>
            <a:r>
              <a:rPr lang="it-IT" b="1" dirty="0">
                <a:solidFill>
                  <a:srgbClr val="595959"/>
                </a:solidFill>
                <a:latin typeface="Arial"/>
                <a:cs typeface="Arial"/>
              </a:rPr>
              <a:t>volontari</a:t>
            </a:r>
            <a:r>
              <a:rPr lang="it-IT" dirty="0">
                <a:solidFill>
                  <a:srgbClr val="595959"/>
                </a:solidFill>
                <a:latin typeface="Arial"/>
                <a:cs typeface="Arial"/>
              </a:rPr>
              <a:t> (</a:t>
            </a:r>
            <a:r>
              <a:rPr lang="it-IT" b="1" dirty="0">
                <a:solidFill>
                  <a:schemeClr val="accent2"/>
                </a:solidFill>
                <a:latin typeface="Arial"/>
                <a:cs typeface="Arial"/>
              </a:rPr>
              <a:t>47,4%</a:t>
            </a:r>
            <a:r>
              <a:rPr lang="it-IT" dirty="0">
                <a:solidFill>
                  <a:srgbClr val="595959"/>
                </a:solidFill>
                <a:latin typeface="Arial"/>
                <a:cs typeface="Arial"/>
              </a:rPr>
              <a:t>). </a:t>
            </a:r>
            <a:endParaRPr lang="it-IT" dirty="0" smtClean="0">
              <a:solidFill>
                <a:srgbClr val="595959"/>
              </a:solidFill>
              <a:latin typeface="Arial"/>
              <a:cs typeface="Arial"/>
            </a:endParaRPr>
          </a:p>
          <a:p>
            <a:pPr>
              <a:lnSpc>
                <a:spcPct val="120000"/>
              </a:lnSpc>
              <a:defRPr/>
            </a:pPr>
            <a:r>
              <a:rPr lang="it-IT" dirty="0" smtClean="0">
                <a:solidFill>
                  <a:srgbClr val="595959"/>
                </a:solidFill>
                <a:latin typeface="Arial"/>
                <a:cs typeface="Arial"/>
              </a:rPr>
              <a:t>Tra i più importanti stakeholder </a:t>
            </a:r>
            <a:r>
              <a:rPr lang="it-IT" dirty="0">
                <a:solidFill>
                  <a:srgbClr val="595959"/>
                </a:solidFill>
                <a:latin typeface="Arial"/>
                <a:cs typeface="Arial"/>
              </a:rPr>
              <a:t>istituzionali, </a:t>
            </a:r>
            <a:r>
              <a:rPr lang="it-IT" dirty="0" smtClean="0">
                <a:solidFill>
                  <a:srgbClr val="595959"/>
                </a:solidFill>
                <a:latin typeface="Arial"/>
                <a:cs typeface="Arial"/>
              </a:rPr>
              <a:t>le </a:t>
            </a:r>
            <a:r>
              <a:rPr lang="it-IT" b="1" dirty="0">
                <a:solidFill>
                  <a:srgbClr val="595959"/>
                </a:solidFill>
                <a:latin typeface="Arial"/>
                <a:cs typeface="Arial"/>
              </a:rPr>
              <a:t>Regioni e gli Enti pubblici locali</a:t>
            </a:r>
            <a:r>
              <a:rPr lang="it-IT" dirty="0">
                <a:solidFill>
                  <a:srgbClr val="595959"/>
                </a:solidFill>
                <a:latin typeface="Arial"/>
                <a:cs typeface="Arial"/>
              </a:rPr>
              <a:t> </a:t>
            </a:r>
            <a:r>
              <a:rPr lang="it-IT" dirty="0" smtClean="0">
                <a:solidFill>
                  <a:srgbClr val="595959"/>
                </a:solidFill>
                <a:latin typeface="Arial"/>
                <a:cs typeface="Arial"/>
              </a:rPr>
              <a:t>(</a:t>
            </a:r>
            <a:r>
              <a:rPr lang="it-IT" b="1" dirty="0">
                <a:solidFill>
                  <a:schemeClr val="accent2"/>
                </a:solidFill>
                <a:latin typeface="Arial"/>
                <a:cs typeface="Arial"/>
              </a:rPr>
              <a:t>36,1%</a:t>
            </a:r>
            <a:r>
              <a:rPr lang="it-IT" dirty="0" smtClean="0">
                <a:solidFill>
                  <a:srgbClr val="595959"/>
                </a:solidFill>
                <a:latin typeface="Arial"/>
                <a:cs typeface="Arial"/>
              </a:rPr>
              <a:t>)</a:t>
            </a:r>
            <a:endParaRPr lang="it-IT" dirty="0">
              <a:solidFill>
                <a:srgbClr val="595959"/>
              </a:solidFill>
              <a:latin typeface="Arial"/>
              <a:cs typeface="Arial"/>
            </a:endParaRPr>
          </a:p>
        </p:txBody>
      </p:sp>
      <p:sp>
        <p:nvSpPr>
          <p:cNvPr id="14" name="Rettangolo 13"/>
          <p:cNvSpPr/>
          <p:nvPr/>
        </p:nvSpPr>
        <p:spPr>
          <a:xfrm>
            <a:off x="5053781" y="696876"/>
            <a:ext cx="7039897" cy="461665"/>
          </a:xfrm>
          <a:prstGeom prst="rect">
            <a:avLst/>
          </a:prstGeom>
        </p:spPr>
        <p:txBody>
          <a:bodyPr wrap="square">
            <a:spAutoFit/>
          </a:bodyPr>
          <a:lstStyle/>
          <a:p>
            <a:r>
              <a:rPr lang="it-IT" sz="1200" b="1" dirty="0" smtClean="0">
                <a:solidFill>
                  <a:schemeClr val="tx1">
                    <a:lumMod val="65000"/>
                    <a:lumOff val="35000"/>
                  </a:schemeClr>
                </a:solidFill>
                <a:latin typeface="Arial"/>
                <a:cs typeface="Arial"/>
              </a:rPr>
              <a:t>Istituzioni non profit per tipologia di soggetti con cui hanno avuto relazioni significative.</a:t>
            </a:r>
          </a:p>
          <a:p>
            <a:r>
              <a:rPr lang="it-IT" sz="1200" dirty="0" smtClean="0">
                <a:solidFill>
                  <a:schemeClr val="tx1">
                    <a:lumMod val="65000"/>
                    <a:lumOff val="35000"/>
                  </a:schemeClr>
                </a:solidFill>
                <a:latin typeface="Arial"/>
                <a:cs typeface="Arial"/>
              </a:rPr>
              <a:t>Anno </a:t>
            </a:r>
            <a:r>
              <a:rPr lang="it-IT" sz="1200" dirty="0">
                <a:solidFill>
                  <a:schemeClr val="tx1">
                    <a:lumMod val="65000"/>
                    <a:lumOff val="35000"/>
                  </a:schemeClr>
                </a:solidFill>
                <a:latin typeface="Arial"/>
                <a:cs typeface="Arial"/>
              </a:rPr>
              <a:t>2021, valori percentuali</a:t>
            </a:r>
          </a:p>
        </p:txBody>
      </p:sp>
      <p:grpSp>
        <p:nvGrpSpPr>
          <p:cNvPr id="10" name="Gruppo 9"/>
          <p:cNvGrpSpPr/>
          <p:nvPr/>
        </p:nvGrpSpPr>
        <p:grpSpPr>
          <a:xfrm>
            <a:off x="5053781" y="1114999"/>
            <a:ext cx="6318486" cy="4908185"/>
            <a:chOff x="5053781" y="1158541"/>
            <a:chExt cx="6318486" cy="4908185"/>
          </a:xfrm>
        </p:grpSpPr>
        <p:pic>
          <p:nvPicPr>
            <p:cNvPr id="5" name="Immagine 4"/>
            <p:cNvPicPr>
              <a:picLocks noChangeAspect="1"/>
            </p:cNvPicPr>
            <p:nvPr/>
          </p:nvPicPr>
          <p:blipFill rotWithShape="1">
            <a:blip r:embed="rId3"/>
            <a:srcRect l="-4450" t="10299" r="3790" b="3031"/>
            <a:stretch/>
          </p:blipFill>
          <p:spPr>
            <a:xfrm>
              <a:off x="5053781" y="1158541"/>
              <a:ext cx="6318486" cy="4375042"/>
            </a:xfrm>
            <a:prstGeom prst="rect">
              <a:avLst/>
            </a:prstGeom>
          </p:spPr>
        </p:pic>
        <p:grpSp>
          <p:nvGrpSpPr>
            <p:cNvPr id="8" name="Gruppo 7"/>
            <p:cNvGrpSpPr/>
            <p:nvPr/>
          </p:nvGrpSpPr>
          <p:grpSpPr>
            <a:xfrm>
              <a:off x="6300858" y="5560591"/>
              <a:ext cx="3805247" cy="275303"/>
              <a:chOff x="7496084" y="5293665"/>
              <a:chExt cx="3348450" cy="275303"/>
            </a:xfrm>
          </p:grpSpPr>
          <p:pic>
            <p:nvPicPr>
              <p:cNvPr id="7" name="Immagine 6"/>
              <p:cNvPicPr>
                <a:picLocks noChangeAspect="1"/>
              </p:cNvPicPr>
              <p:nvPr/>
            </p:nvPicPr>
            <p:blipFill rotWithShape="1">
              <a:blip r:embed="rId4"/>
              <a:srcRect l="66338" t="54425" r="991" b="35584"/>
              <a:stretch/>
            </p:blipFill>
            <p:spPr>
              <a:xfrm>
                <a:off x="7496084" y="5293665"/>
                <a:ext cx="1700980" cy="275303"/>
              </a:xfrm>
              <a:prstGeom prst="rect">
                <a:avLst/>
              </a:prstGeom>
            </p:spPr>
          </p:pic>
          <p:pic>
            <p:nvPicPr>
              <p:cNvPr id="12" name="Immagine 11"/>
              <p:cNvPicPr>
                <a:picLocks noChangeAspect="1"/>
              </p:cNvPicPr>
              <p:nvPr/>
            </p:nvPicPr>
            <p:blipFill rotWithShape="1">
              <a:blip r:embed="rId4"/>
              <a:srcRect l="66338" t="47646" r="2019" b="43969"/>
              <a:stretch/>
            </p:blipFill>
            <p:spPr>
              <a:xfrm>
                <a:off x="9197064" y="5337908"/>
                <a:ext cx="1647470" cy="231060"/>
              </a:xfrm>
              <a:prstGeom prst="rect">
                <a:avLst/>
              </a:prstGeom>
            </p:spPr>
          </p:pic>
        </p:grpSp>
        <p:sp>
          <p:nvSpPr>
            <p:cNvPr id="16" name="Rettangolo 15"/>
            <p:cNvSpPr/>
            <p:nvPr/>
          </p:nvSpPr>
          <p:spPr>
            <a:xfrm>
              <a:off x="7076102" y="5835894"/>
              <a:ext cx="2748188" cy="230832"/>
            </a:xfrm>
            <a:prstGeom prst="rect">
              <a:avLst/>
            </a:prstGeom>
          </p:spPr>
          <p:txBody>
            <a:bodyPr wrap="none">
              <a:spAutoFit/>
            </a:bodyPr>
            <a:lstStyle/>
            <a:p>
              <a:pPr marR="176530" algn="just" hangingPunct="0">
                <a:spcBef>
                  <a:spcPts val="300"/>
                </a:spcBef>
                <a:spcAft>
                  <a:spcPts val="0"/>
                </a:spcAft>
              </a:pPr>
              <a:r>
                <a:rPr lang="it-IT" sz="900" kern="1400" dirty="0">
                  <a:latin typeface="Arial Narrow" panose="020B0606020202030204" pitchFamily="34" charset="0"/>
                  <a:ea typeface="Times New Roman" panose="02020603050405020304" pitchFamily="18" charset="0"/>
                  <a:cs typeface="Arial" panose="020B0604020202020204" pitchFamily="34" charset="0"/>
                </a:rPr>
                <a:t>Fonte: Rilevazione campionaria sulle istituzioni non profit</a:t>
              </a:r>
              <a:endParaRPr lang="it-IT" sz="2800" kern="1400" dirty="0">
                <a:effectLst/>
                <a:latin typeface="Times New Roman" panose="02020603050405020304" pitchFamily="18" charset="0"/>
                <a:ea typeface="Times New Roman" panose="02020603050405020304" pitchFamily="18" charset="0"/>
              </a:endParaRPr>
            </a:p>
          </p:txBody>
        </p:sp>
      </p:grpSp>
      <p:sp>
        <p:nvSpPr>
          <p:cNvPr id="13" name="CasellaDiTesto 12">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539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15B757C-9EBB-D23A-62B5-B0B782EF9DA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LE ATTIVITÀ DI COINVOLGIMENTO DEGLI STAKEHOLDER</a:t>
            </a:r>
            <a:endParaRPr lang="it-IT" sz="2400" b="1" dirty="0">
              <a:solidFill>
                <a:schemeClr val="bg1"/>
              </a:solidFill>
              <a:latin typeface="Arial"/>
              <a:cs typeface="Arial"/>
            </a:endParaRPr>
          </a:p>
        </p:txBody>
      </p:sp>
      <p:sp>
        <p:nvSpPr>
          <p:cNvPr id="12" name="Rettangolo arrotondato 11"/>
          <p:cNvSpPr/>
          <p:nvPr/>
        </p:nvSpPr>
        <p:spPr>
          <a:xfrm>
            <a:off x="6230679" y="1596983"/>
            <a:ext cx="5509851" cy="4070449"/>
          </a:xfrm>
          <a:prstGeom prst="roundRect">
            <a:avLst>
              <a:gd name="adj" fmla="val 10527"/>
            </a:avLst>
          </a:prstGeom>
          <a:ln w="12700">
            <a:solidFill>
              <a:schemeClr val="accent2"/>
            </a:solidFill>
            <a:prstDash val="dash"/>
          </a:ln>
        </p:spPr>
        <p:txBody>
          <a:bodyPr wrap="square" lIns="0" tIns="0" rIns="0" bIns="0">
            <a:spAutoFit/>
          </a:bodyPr>
          <a:lstStyle/>
          <a:p>
            <a:pPr marR="1270" algn="r" hangingPunct="0">
              <a:lnSpc>
                <a:spcPts val="2400"/>
              </a:lnSpc>
              <a:spcBef>
                <a:spcPts val="600"/>
              </a:spcBef>
              <a:spcAft>
                <a:spcPts val="600"/>
              </a:spcAft>
              <a:tabLst>
                <a:tab pos="6570980" algn="l"/>
                <a:tab pos="6661150" algn="l"/>
              </a:tabLst>
            </a:pP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Le relazioni costruite dalle INP con i diversi soggetti seguono finalità diverse, comportando </a:t>
            </a:r>
            <a:r>
              <a:rPr lang="it-IT" sz="1400" b="1"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differenti livelli di coinvolgimento</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 </a:t>
            </a:r>
          </a:p>
          <a:p>
            <a:pPr marR="1270" algn="r" hangingPunct="0">
              <a:lnSpc>
                <a:spcPts val="2400"/>
              </a:lnSpc>
              <a:spcBef>
                <a:spcPts val="600"/>
              </a:spcBef>
              <a:spcAft>
                <a:spcPts val="600"/>
              </a:spcAft>
              <a:tabLst>
                <a:tab pos="6570980" algn="l"/>
                <a:tab pos="6661150" algn="l"/>
              </a:tabLst>
            </a:pP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Da un livello più «basso» di </a:t>
            </a:r>
            <a:r>
              <a:rPr lang="it-IT" sz="1400" b="1" kern="1400" dirty="0" smtClean="0">
                <a:solidFill>
                  <a:schemeClr val="accent2"/>
                </a:solidFill>
                <a:latin typeface="Arial" panose="020B0604020202020204" pitchFamily="34" charset="0"/>
                <a:ea typeface="Times New Roman" panose="02020603050405020304" pitchFamily="18" charset="0"/>
                <a:cs typeface="Arial" panose="020B0604020202020204" pitchFamily="34" charset="0"/>
              </a:rPr>
              <a:t>consultazione per la definizione delle attività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che interessa il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77,2%</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delle INP, a uno più «alto» di </a:t>
            </a:r>
            <a:r>
              <a:rPr lang="it-IT" sz="1400" b="1" kern="1400"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progettazione delle attività</a:t>
            </a:r>
            <a:r>
              <a:rPr lang="it-IT" sz="1400" kern="1400"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che riguarda il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53,7%</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delle INP.</a:t>
            </a:r>
          </a:p>
          <a:p>
            <a:pPr marR="1270" algn="r" hangingPunct="0">
              <a:lnSpc>
                <a:spcPts val="2400"/>
              </a:lnSpc>
              <a:spcBef>
                <a:spcPts val="600"/>
              </a:spcBef>
              <a:spcAft>
                <a:spcPts val="600"/>
              </a:spcAft>
              <a:tabLst>
                <a:tab pos="6570980" algn="l"/>
                <a:tab pos="6661150" algn="l"/>
              </a:tabLst>
            </a:pP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Il </a:t>
            </a:r>
            <a:r>
              <a:rPr lang="it-IT" sz="1400" b="1"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47,9%</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ha </a:t>
            </a:r>
            <a:r>
              <a:rPr lang="it-IT" sz="1400" b="1" kern="14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realizzato progetti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con i diversi soggetti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coinvolti e il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39,3%</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ha fatto rete con i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soggetti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per il </a:t>
            </a:r>
            <a:r>
              <a:rPr lang="it-IT" sz="1400" b="1" kern="1400" dirty="0" smtClean="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monitoraggio </a:t>
            </a:r>
            <a:r>
              <a:rPr lang="it-IT" sz="1400" b="1" kern="1400"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e </a:t>
            </a:r>
            <a:r>
              <a:rPr lang="it-IT" sz="1400" b="1" kern="1400" dirty="0" smtClean="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la valutazione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dei risultati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conseguiti.</a:t>
            </a:r>
          </a:p>
          <a:p>
            <a:pPr marR="1270" algn="r" hangingPunct="0">
              <a:lnSpc>
                <a:spcPts val="2400"/>
              </a:lnSpc>
              <a:spcBef>
                <a:spcPts val="600"/>
              </a:spcBef>
              <a:spcAft>
                <a:spcPts val="600"/>
              </a:spcAft>
              <a:tabLst>
                <a:tab pos="6570980" algn="l"/>
                <a:tab pos="6661150" algn="l"/>
              </a:tabLst>
            </a:pP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Il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32,7%</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delle INP ha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avuto relazioni con soggetti che ne hanno </a:t>
            </a:r>
            <a:r>
              <a:rPr lang="it-IT" sz="1400" b="1" kern="1400"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finanziato le attività</a:t>
            </a:r>
            <a:r>
              <a:rPr lang="it-IT" sz="1400" kern="1400"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e il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28,1%</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con quelli che hanno  </a:t>
            </a:r>
            <a:r>
              <a:rPr lang="it-IT" sz="1400" b="1" kern="1400" dirty="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fornito gratuitamente spazi, servizi e </a:t>
            </a:r>
            <a:r>
              <a:rPr lang="it-IT" sz="1400" b="1" kern="1400" dirty="0" smtClean="0">
                <a:solidFill>
                  <a:schemeClr val="accent5">
                    <a:lumMod val="75000"/>
                  </a:schemeClr>
                </a:solidFill>
                <a:latin typeface="Arial" panose="020B0604020202020204" pitchFamily="34" charset="0"/>
                <a:ea typeface="Times New Roman" panose="02020603050405020304" pitchFamily="18" charset="0"/>
                <a:cs typeface="Arial" panose="020B0604020202020204" pitchFamily="34" charset="0"/>
              </a:rPr>
              <a:t>strumenti</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a:t>
            </a:r>
          </a:p>
        </p:txBody>
      </p:sp>
      <p:grpSp>
        <p:nvGrpSpPr>
          <p:cNvPr id="6" name="Gruppo 5"/>
          <p:cNvGrpSpPr/>
          <p:nvPr/>
        </p:nvGrpSpPr>
        <p:grpSpPr>
          <a:xfrm>
            <a:off x="597341" y="687871"/>
            <a:ext cx="11143189" cy="5319523"/>
            <a:chOff x="597340" y="689867"/>
            <a:chExt cx="11143189" cy="5063161"/>
          </a:xfrm>
        </p:grpSpPr>
        <p:sp>
          <p:nvSpPr>
            <p:cNvPr id="10" name="Rettangolo 9"/>
            <p:cNvSpPr/>
            <p:nvPr/>
          </p:nvSpPr>
          <p:spPr>
            <a:xfrm>
              <a:off x="597340" y="689867"/>
              <a:ext cx="11143189" cy="498005"/>
            </a:xfrm>
            <a:prstGeom prst="rect">
              <a:avLst/>
            </a:prstGeom>
          </p:spPr>
          <p:txBody>
            <a:bodyPr wrap="square">
              <a:spAutoFit/>
            </a:bodyPr>
            <a:lstStyle/>
            <a:p>
              <a:r>
                <a:rPr lang="it-IT" sz="1400" b="1" dirty="0" smtClean="0">
                  <a:solidFill>
                    <a:schemeClr val="tx1">
                      <a:lumMod val="65000"/>
                      <a:lumOff val="35000"/>
                    </a:schemeClr>
                  </a:solidFill>
                  <a:latin typeface="Arial"/>
                  <a:cs typeface="Arial"/>
                </a:rPr>
                <a:t>Istituzioni non profit per modalità di coinvolgimento dei soggetti con cui hanno avuto relazioni significative e settore di attività prevalente. </a:t>
              </a:r>
              <a:r>
                <a:rPr lang="it-IT" sz="1400" dirty="0">
                  <a:solidFill>
                    <a:schemeClr val="tx1">
                      <a:lumMod val="65000"/>
                      <a:lumOff val="35000"/>
                    </a:schemeClr>
                  </a:solidFill>
                  <a:latin typeface="Arial"/>
                  <a:cs typeface="Arial"/>
                </a:rPr>
                <a:t>Anno 2021, valori </a:t>
              </a:r>
              <a:r>
                <a:rPr lang="it-IT" sz="1400" dirty="0" smtClean="0">
                  <a:solidFill>
                    <a:schemeClr val="tx1">
                      <a:lumMod val="65000"/>
                      <a:lumOff val="35000"/>
                    </a:schemeClr>
                  </a:solidFill>
                  <a:latin typeface="Arial"/>
                  <a:cs typeface="Arial"/>
                </a:rPr>
                <a:t>percentuali</a:t>
              </a:r>
              <a:endParaRPr lang="it-IT" sz="1400" dirty="0">
                <a:solidFill>
                  <a:schemeClr val="tx1">
                    <a:lumMod val="65000"/>
                    <a:lumOff val="35000"/>
                  </a:schemeClr>
                </a:solidFill>
                <a:latin typeface="Arial"/>
                <a:cs typeface="Arial"/>
              </a:endParaRPr>
            </a:p>
          </p:txBody>
        </p:sp>
        <p:pic>
          <p:nvPicPr>
            <p:cNvPr id="5" name="Immagine 4"/>
            <p:cNvPicPr>
              <a:picLocks noChangeAspect="1"/>
            </p:cNvPicPr>
            <p:nvPr/>
          </p:nvPicPr>
          <p:blipFill rotWithShape="1">
            <a:blip r:embed="rId3"/>
            <a:srcRect t="9389" r="1212" b="5746"/>
            <a:stretch/>
          </p:blipFill>
          <p:spPr>
            <a:xfrm>
              <a:off x="597340" y="1120571"/>
              <a:ext cx="5633338" cy="4632457"/>
            </a:xfrm>
            <a:prstGeom prst="rect">
              <a:avLst/>
            </a:prstGeom>
          </p:spPr>
        </p:pic>
      </p:grpSp>
      <p:sp>
        <p:nvSpPr>
          <p:cNvPr id="8" name="CasellaDiTesto 7">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013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15B757C-9EBB-D23A-62B5-B0B782EF9DA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IL COINVOLGIMENTO DEI VOLONTARI NELLE ATTIVITA’ DELLE INP</a:t>
            </a:r>
            <a:endParaRPr lang="it-IT" sz="2400" b="1" dirty="0">
              <a:solidFill>
                <a:schemeClr val="bg1"/>
              </a:solidFill>
              <a:latin typeface="Arial"/>
              <a:cs typeface="Arial"/>
            </a:endParaRPr>
          </a:p>
        </p:txBody>
      </p:sp>
      <p:sp>
        <p:nvSpPr>
          <p:cNvPr id="14" name="Rettangolo arrotondato 13"/>
          <p:cNvSpPr/>
          <p:nvPr/>
        </p:nvSpPr>
        <p:spPr>
          <a:xfrm>
            <a:off x="608748" y="4651019"/>
            <a:ext cx="11118963" cy="1402294"/>
          </a:xfrm>
          <a:prstGeom prst="roundRect">
            <a:avLst/>
          </a:prstGeom>
          <a:ln w="12700">
            <a:solidFill>
              <a:schemeClr val="accent2"/>
            </a:solidFill>
            <a:prstDash val="dash"/>
          </a:ln>
        </p:spPr>
        <p:txBody>
          <a:bodyPr wrap="square" lIns="36000" tIns="0" rIns="36000" bIns="0">
            <a:spAutoFit/>
          </a:bodyPr>
          <a:lstStyle/>
          <a:p>
            <a:pPr marR="1270" algn="just" hangingPunct="0">
              <a:lnSpc>
                <a:spcPts val="2400"/>
              </a:lnSpc>
              <a:tabLst>
                <a:tab pos="6570980" algn="l"/>
                <a:tab pos="6661150" algn="l"/>
              </a:tabLst>
            </a:pP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Gli stakeholder interni quali </a:t>
            </a:r>
            <a:r>
              <a:rPr lang="it-IT" sz="1400" b="1" kern="1400" dirty="0" smtClean="0">
                <a:solidFill>
                  <a:schemeClr val="accent2"/>
                </a:solidFill>
                <a:latin typeface="Arial" panose="020B0604020202020204" pitchFamily="34" charset="0"/>
                <a:ea typeface="Times New Roman" panose="02020603050405020304" pitchFamily="18" charset="0"/>
                <a:cs typeface="Arial" panose="020B0604020202020204" pitchFamily="34" charset="0"/>
              </a:rPr>
              <a:t>soci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e </a:t>
            </a:r>
            <a:r>
              <a:rPr lang="it-IT" sz="1400" b="1" kern="1400" dirty="0" smtClean="0">
                <a:solidFill>
                  <a:schemeClr val="accent2"/>
                </a:solidFill>
                <a:latin typeface="Arial" panose="020B0604020202020204" pitchFamily="34" charset="0"/>
                <a:ea typeface="Times New Roman" panose="02020603050405020304" pitchFamily="18" charset="0"/>
                <a:cs typeface="Arial" panose="020B0604020202020204" pitchFamily="34" charset="0"/>
              </a:rPr>
              <a:t>volontari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sono coinvolti principalmente nella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consultazione</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per la definizione delle attività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73,6%</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e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68,6%</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Emerge inoltre il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ruolo dei lavoratori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all’interno delle istituzioni non profit, sia nella consultazione per la definizione dell’attività (</a:t>
            </a:r>
            <a:r>
              <a:rPr lang="it-IT" sz="1400" b="1"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63,9%</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 sia nelle fasi </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di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progettazione</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 (</a:t>
            </a:r>
            <a:r>
              <a:rPr lang="it-IT" sz="1400" b="1"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54,4%</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 e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realizzazione dei progetti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a:t>
            </a:r>
            <a:r>
              <a:rPr lang="it-IT" sz="1400" b="1"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52,5%</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 nonché nella </a:t>
            </a:r>
            <a:r>
              <a:rPr lang="it-IT" sz="1400" b="1" kern="1400" dirty="0">
                <a:solidFill>
                  <a:schemeClr val="accent2"/>
                </a:solidFill>
                <a:latin typeface="Arial" panose="020B0604020202020204" pitchFamily="34" charset="0"/>
                <a:ea typeface="Times New Roman" panose="02020603050405020304" pitchFamily="18" charset="0"/>
                <a:cs typeface="Arial" panose="020B0604020202020204" pitchFamily="34" charset="0"/>
              </a:rPr>
              <a:t>valutazione dei risultati </a:t>
            </a:r>
            <a:r>
              <a:rPr lang="it-IT" sz="1400" kern="1400" dirty="0">
                <a:solidFill>
                  <a:srgbClr val="5F5F5F"/>
                </a:solidFill>
                <a:latin typeface="Arial" panose="020B0604020202020204" pitchFamily="34" charset="0"/>
                <a:ea typeface="Times New Roman" panose="02020603050405020304" pitchFamily="18" charset="0"/>
                <a:cs typeface="Arial" panose="020B0604020202020204" pitchFamily="34" charset="0"/>
              </a:rPr>
              <a:t>(41,4</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Se solo il 10,2% delle INP ha avuto relazioni significative con i </a:t>
            </a:r>
            <a:r>
              <a:rPr lang="it-IT" sz="1400" b="1" kern="1400" dirty="0" smtClean="0">
                <a:solidFill>
                  <a:schemeClr val="accent2"/>
                </a:solidFill>
                <a:latin typeface="Arial" panose="020B0604020202020204" pitchFamily="34" charset="0"/>
                <a:ea typeface="Times New Roman" panose="02020603050405020304" pitchFamily="18" charset="0"/>
                <a:cs typeface="Arial" panose="020B0604020202020204" pitchFamily="34" charset="0"/>
              </a:rPr>
              <a:t>donatori</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il </a:t>
            </a:r>
            <a:r>
              <a:rPr lang="it-IT" sz="1400" b="1"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42,1%</a:t>
            </a:r>
            <a:r>
              <a:rPr lang="it-IT" sz="1400" kern="1400" dirty="0" smtClean="0">
                <a:solidFill>
                  <a:srgbClr val="5F5F5F"/>
                </a:solidFill>
                <a:latin typeface="Arial" panose="020B0604020202020204" pitchFamily="34" charset="0"/>
                <a:ea typeface="Times New Roman" panose="02020603050405020304" pitchFamily="18" charset="0"/>
                <a:cs typeface="Arial" panose="020B0604020202020204" pitchFamily="34" charset="0"/>
              </a:rPr>
              <a:t> li ha consultati per la definizione delle attività. </a:t>
            </a:r>
          </a:p>
        </p:txBody>
      </p:sp>
      <p:pic>
        <p:nvPicPr>
          <p:cNvPr id="7" name="Immagine 6"/>
          <p:cNvPicPr>
            <a:picLocks noChangeAspect="1"/>
          </p:cNvPicPr>
          <p:nvPr/>
        </p:nvPicPr>
        <p:blipFill>
          <a:blip r:embed="rId3"/>
          <a:stretch>
            <a:fillRect/>
          </a:stretch>
        </p:blipFill>
        <p:spPr>
          <a:xfrm>
            <a:off x="358248" y="1149279"/>
            <a:ext cx="11833751" cy="3618701"/>
          </a:xfrm>
          <a:prstGeom prst="rect">
            <a:avLst/>
          </a:prstGeom>
        </p:spPr>
      </p:pic>
      <p:sp>
        <p:nvSpPr>
          <p:cNvPr id="11" name="Rettangolo 10"/>
          <p:cNvSpPr/>
          <p:nvPr/>
        </p:nvSpPr>
        <p:spPr>
          <a:xfrm>
            <a:off x="358248" y="676186"/>
            <a:ext cx="11284553" cy="492443"/>
          </a:xfrm>
          <a:prstGeom prst="rect">
            <a:avLst/>
          </a:prstGeom>
        </p:spPr>
        <p:txBody>
          <a:bodyPr wrap="square">
            <a:spAutoFit/>
          </a:bodyPr>
          <a:lstStyle/>
          <a:p>
            <a:pPr algn="just"/>
            <a:r>
              <a:rPr lang="it-IT" sz="1300" b="1" dirty="0" smtClean="0">
                <a:solidFill>
                  <a:schemeClr val="tx1">
                    <a:lumMod val="65000"/>
                    <a:lumOff val="35000"/>
                  </a:schemeClr>
                </a:solidFill>
                <a:latin typeface="Arial"/>
                <a:cs typeface="Arial"/>
              </a:rPr>
              <a:t>Istituzioni non profit per tipologia di soggetti - persone fisiche - con cui hanno avuto relazioni significative e modalità di coinvolgimento. </a:t>
            </a:r>
            <a:r>
              <a:rPr lang="it-IT" sz="1300" dirty="0">
                <a:solidFill>
                  <a:schemeClr val="tx1">
                    <a:lumMod val="65000"/>
                    <a:lumOff val="35000"/>
                  </a:schemeClr>
                </a:solidFill>
                <a:latin typeface="Arial"/>
                <a:cs typeface="Arial"/>
              </a:rPr>
              <a:t>Anno 2021 (Composizioni % rispetto al totale delle INP)</a:t>
            </a:r>
          </a:p>
        </p:txBody>
      </p:sp>
      <p:sp>
        <p:nvSpPr>
          <p:cNvPr id="8" name="CasellaDiTesto 7">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364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BDA235-2A1B-1115-9DA2-EE71986062BD}"/>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 PROSSIMI APPROFONDIMENTI SUL VOLONTARIATO NELLE INP</a:t>
            </a:r>
            <a:endParaRPr lang="it-IT" sz="2400" b="1" dirty="0">
              <a:solidFill>
                <a:schemeClr val="bg1"/>
              </a:solidFill>
              <a:latin typeface="Arial"/>
              <a:cs typeface="Arial"/>
            </a:endParaRPr>
          </a:p>
        </p:txBody>
      </p:sp>
      <p:sp>
        <p:nvSpPr>
          <p:cNvPr id="5" name="Rettangolo 4"/>
          <p:cNvSpPr/>
          <p:nvPr/>
        </p:nvSpPr>
        <p:spPr>
          <a:xfrm>
            <a:off x="319706" y="801944"/>
            <a:ext cx="11652553" cy="5221942"/>
          </a:xfrm>
          <a:prstGeom prst="rect">
            <a:avLst/>
          </a:prstGeom>
        </p:spPr>
        <p:txBody>
          <a:bodyPr wrap="square">
            <a:spAutoFit/>
          </a:bodyPr>
          <a:lstStyle/>
          <a:p>
            <a:pPr marL="285750" indent="-285750" algn="just">
              <a:lnSpc>
                <a:spcPts val="2000"/>
              </a:lnSpc>
              <a:buFont typeface="Wingdings" panose="05000000000000000000" pitchFamily="2" charset="2"/>
              <a:buChar char="Ø"/>
            </a:pPr>
            <a:r>
              <a:rPr lang="it-IT" sz="1600" dirty="0" smtClean="0">
                <a:solidFill>
                  <a:srgbClr val="595959"/>
                </a:solidFill>
                <a:latin typeface="Arial"/>
                <a:cs typeface="Arial"/>
              </a:rPr>
              <a:t>I </a:t>
            </a:r>
            <a:r>
              <a:rPr lang="it-IT" sz="1600" b="1" dirty="0" smtClean="0">
                <a:solidFill>
                  <a:schemeClr val="accent2"/>
                </a:solidFill>
                <a:latin typeface="Arial"/>
                <a:cs typeface="Arial"/>
              </a:rPr>
              <a:t>primi dati diffusi sono </a:t>
            </a:r>
            <a:r>
              <a:rPr lang="it-IT" sz="1600" dirty="0" smtClean="0">
                <a:solidFill>
                  <a:srgbClr val="595959"/>
                </a:solidFill>
                <a:latin typeface="Arial"/>
                <a:cs typeface="Arial"/>
              </a:rPr>
              <a:t>ancora provvisori</a:t>
            </a:r>
            <a:r>
              <a:rPr lang="it-IT" sz="1600" dirty="0">
                <a:solidFill>
                  <a:srgbClr val="595959"/>
                </a:solidFill>
                <a:latin typeface="Arial"/>
                <a:cs typeface="Arial"/>
              </a:rPr>
              <a:t>: per calcolare le stime definite </a:t>
            </a:r>
            <a:r>
              <a:rPr lang="it-IT" sz="1600" dirty="0" smtClean="0">
                <a:solidFill>
                  <a:srgbClr val="595959"/>
                </a:solidFill>
                <a:latin typeface="Arial"/>
                <a:cs typeface="Arial"/>
              </a:rPr>
              <a:t>occorre </a:t>
            </a:r>
            <a:r>
              <a:rPr lang="it-IT" sz="1600" dirty="0">
                <a:solidFill>
                  <a:srgbClr val="595959"/>
                </a:solidFill>
                <a:latin typeface="Arial"/>
                <a:cs typeface="Arial"/>
              </a:rPr>
              <a:t>attendere </a:t>
            </a:r>
            <a:r>
              <a:rPr lang="it-IT" sz="1600" dirty="0" smtClean="0">
                <a:solidFill>
                  <a:srgbClr val="595959"/>
                </a:solidFill>
                <a:latin typeface="Arial"/>
                <a:cs typeface="Arial"/>
              </a:rPr>
              <a:t>il Registro </a:t>
            </a:r>
            <a:r>
              <a:rPr lang="it-IT" sz="1600" dirty="0">
                <a:solidFill>
                  <a:srgbClr val="595959"/>
                </a:solidFill>
                <a:latin typeface="Arial"/>
                <a:cs typeface="Arial"/>
              </a:rPr>
              <a:t>statistico delle INP aggiornato al </a:t>
            </a:r>
            <a:r>
              <a:rPr lang="it-IT" sz="1600" dirty="0" smtClean="0">
                <a:solidFill>
                  <a:srgbClr val="595959"/>
                </a:solidFill>
                <a:latin typeface="Arial"/>
                <a:cs typeface="Arial"/>
              </a:rPr>
              <a:t>2021. Con i dati definitivi sarà possibile:</a:t>
            </a:r>
          </a:p>
          <a:p>
            <a:pPr marL="285750" indent="-285750" algn="just">
              <a:lnSpc>
                <a:spcPts val="2000"/>
              </a:lnSpc>
              <a:buFont typeface="Wingdings" panose="05000000000000000000" pitchFamily="2" charset="2"/>
              <a:buChar char="Ø"/>
            </a:pPr>
            <a:endParaRPr lang="it-IT" sz="1600" dirty="0" smtClean="0">
              <a:solidFill>
                <a:srgbClr val="595959"/>
              </a:solidFill>
              <a:latin typeface="Arial"/>
              <a:cs typeface="Arial"/>
            </a:endParaRPr>
          </a:p>
          <a:p>
            <a:pPr marL="742950" lvl="1" indent="-285750" algn="just">
              <a:lnSpc>
                <a:spcPts val="2000"/>
              </a:lnSpc>
              <a:buFont typeface="Wingdings" panose="05000000000000000000" pitchFamily="2" charset="2"/>
              <a:buChar char="Ø"/>
            </a:pPr>
            <a:r>
              <a:rPr lang="it-IT" sz="1600" b="1" dirty="0" smtClean="0">
                <a:solidFill>
                  <a:schemeClr val="accent2"/>
                </a:solidFill>
                <a:latin typeface="Arial"/>
                <a:cs typeface="Arial"/>
              </a:rPr>
              <a:t>aggiornare</a:t>
            </a:r>
            <a:r>
              <a:rPr lang="it-IT" sz="1600" dirty="0" smtClean="0">
                <a:solidFill>
                  <a:srgbClr val="595959"/>
                </a:solidFill>
                <a:latin typeface="Arial"/>
                <a:cs typeface="Arial"/>
              </a:rPr>
              <a:t> gli ultimi dati disponibili sull’articolazione territoriale (a livello regionale) dei volontari, sulle caratteristiche socio-demografiche e le categorie professionali dei volontari;</a:t>
            </a:r>
          </a:p>
          <a:p>
            <a:pPr marL="742950" lvl="1" indent="-285750" algn="just">
              <a:lnSpc>
                <a:spcPts val="2000"/>
              </a:lnSpc>
              <a:buFont typeface="Wingdings" panose="05000000000000000000" pitchFamily="2" charset="2"/>
              <a:buChar char="Ø"/>
            </a:pPr>
            <a:r>
              <a:rPr lang="it-IT" sz="1600" b="1" dirty="0" smtClean="0">
                <a:solidFill>
                  <a:schemeClr val="accent2"/>
                </a:solidFill>
                <a:latin typeface="Arial"/>
                <a:cs typeface="Arial"/>
              </a:rPr>
              <a:t>conoscere aspetti prima inesplorati </a:t>
            </a:r>
            <a:r>
              <a:rPr lang="it-IT" sz="1600" dirty="0" smtClean="0">
                <a:solidFill>
                  <a:srgbClr val="595959"/>
                </a:solidFill>
                <a:latin typeface="Arial"/>
                <a:cs typeface="Arial"/>
              </a:rPr>
              <a:t>sul volontariato, come l’impatto della pandemia e le iniziative intraprese dalle INP in tema di formazione.</a:t>
            </a:r>
          </a:p>
          <a:p>
            <a:pPr algn="just">
              <a:lnSpc>
                <a:spcPts val="2000"/>
              </a:lnSpc>
            </a:pPr>
            <a:r>
              <a:rPr lang="it-IT" sz="1600" dirty="0" smtClean="0">
                <a:solidFill>
                  <a:srgbClr val="595959"/>
                </a:solidFill>
                <a:latin typeface="Arial"/>
                <a:cs typeface="Arial"/>
              </a:rPr>
              <a:t> </a:t>
            </a:r>
          </a:p>
          <a:p>
            <a:pPr marL="285750" indent="-285750" algn="just">
              <a:lnSpc>
                <a:spcPts val="2000"/>
              </a:lnSpc>
              <a:buFont typeface="Wingdings" panose="05000000000000000000" pitchFamily="2" charset="2"/>
              <a:buChar char="Ø"/>
            </a:pPr>
            <a:r>
              <a:rPr lang="it-IT" sz="1600" dirty="0" smtClean="0">
                <a:solidFill>
                  <a:srgbClr val="595959"/>
                </a:solidFill>
                <a:latin typeface="Arial"/>
                <a:cs typeface="Arial"/>
              </a:rPr>
              <a:t>Le </a:t>
            </a:r>
            <a:r>
              <a:rPr lang="it-IT" sz="1600" b="1" dirty="0" smtClean="0">
                <a:solidFill>
                  <a:schemeClr val="accent2"/>
                </a:solidFill>
                <a:latin typeface="Arial"/>
                <a:cs typeface="Arial"/>
              </a:rPr>
              <a:t>prossime </a:t>
            </a:r>
            <a:r>
              <a:rPr lang="it-IT" sz="1600" b="1" dirty="0">
                <a:solidFill>
                  <a:schemeClr val="accent2"/>
                </a:solidFill>
                <a:latin typeface="Arial"/>
                <a:cs typeface="Arial"/>
              </a:rPr>
              <a:t>diffusioni dei </a:t>
            </a:r>
            <a:r>
              <a:rPr lang="it-IT" sz="1600" b="1" dirty="0" smtClean="0">
                <a:solidFill>
                  <a:schemeClr val="accent2"/>
                </a:solidFill>
                <a:latin typeface="Arial"/>
                <a:cs typeface="Arial"/>
              </a:rPr>
              <a:t>dati</a:t>
            </a:r>
            <a:r>
              <a:rPr lang="it-IT" sz="1600" dirty="0" smtClean="0">
                <a:solidFill>
                  <a:srgbClr val="595959"/>
                </a:solidFill>
                <a:latin typeface="Arial"/>
                <a:cs typeface="Arial"/>
              </a:rPr>
              <a:t>, </a:t>
            </a:r>
            <a:r>
              <a:rPr lang="it-IT" sz="1600" b="1" dirty="0" smtClean="0">
                <a:solidFill>
                  <a:schemeClr val="accent2"/>
                </a:solidFill>
                <a:latin typeface="Arial"/>
                <a:cs typeface="Arial"/>
              </a:rPr>
              <a:t>previste entro la fine del 2023, </a:t>
            </a:r>
            <a:r>
              <a:rPr lang="it-IT" sz="1600" dirty="0">
                <a:solidFill>
                  <a:srgbClr val="595959"/>
                </a:solidFill>
                <a:latin typeface="Arial"/>
                <a:cs typeface="Arial"/>
              </a:rPr>
              <a:t>riguarderanno</a:t>
            </a:r>
            <a:r>
              <a:rPr lang="it-IT" sz="1600" dirty="0" smtClean="0">
                <a:solidFill>
                  <a:srgbClr val="595959"/>
                </a:solidFill>
                <a:latin typeface="Arial"/>
                <a:cs typeface="Arial"/>
              </a:rPr>
              <a:t>:</a:t>
            </a:r>
          </a:p>
          <a:p>
            <a:pPr marL="1200150" lvl="2" indent="-285750">
              <a:lnSpc>
                <a:spcPts val="2000"/>
              </a:lnSpc>
              <a:buFont typeface="Arial" panose="020B0604020202020204" pitchFamily="34" charset="0"/>
              <a:buChar char="•"/>
            </a:pPr>
            <a:r>
              <a:rPr lang="it-IT" sz="1600" dirty="0" smtClean="0">
                <a:solidFill>
                  <a:srgbClr val="595959"/>
                </a:solidFill>
                <a:latin typeface="Arial"/>
                <a:cs typeface="Arial"/>
              </a:rPr>
              <a:t>le </a:t>
            </a:r>
            <a:r>
              <a:rPr lang="it-IT" sz="1600" dirty="0">
                <a:solidFill>
                  <a:srgbClr val="595959"/>
                </a:solidFill>
                <a:latin typeface="Arial"/>
                <a:cs typeface="Arial"/>
              </a:rPr>
              <a:t>dimensioni </a:t>
            </a:r>
            <a:r>
              <a:rPr lang="it-IT" sz="1600" dirty="0" smtClean="0">
                <a:solidFill>
                  <a:srgbClr val="595959"/>
                </a:solidFill>
                <a:latin typeface="Arial"/>
                <a:cs typeface="Arial"/>
              </a:rPr>
              <a:t>economiche, le tipologie di finanziamento e il tipo di attività economica svolta;</a:t>
            </a:r>
            <a:endParaRPr lang="it-IT" sz="1600" dirty="0">
              <a:solidFill>
                <a:srgbClr val="595959"/>
              </a:solidFill>
              <a:latin typeface="Arial"/>
              <a:cs typeface="Arial"/>
            </a:endParaRPr>
          </a:p>
          <a:p>
            <a:pPr marL="1200150" lvl="2" indent="-285750">
              <a:lnSpc>
                <a:spcPts val="2000"/>
              </a:lnSpc>
              <a:buFont typeface="Arial" panose="020B0604020202020204" pitchFamily="34" charset="0"/>
              <a:buChar char="•"/>
            </a:pPr>
            <a:r>
              <a:rPr lang="it-IT" sz="1600" dirty="0">
                <a:solidFill>
                  <a:srgbClr val="595959"/>
                </a:solidFill>
                <a:latin typeface="Arial"/>
                <a:cs typeface="Arial"/>
              </a:rPr>
              <a:t>i servizi erogati</a:t>
            </a:r>
          </a:p>
          <a:p>
            <a:pPr marL="1200150" lvl="2" indent="-285750">
              <a:lnSpc>
                <a:spcPts val="2000"/>
              </a:lnSpc>
              <a:buFont typeface="Arial" panose="020B0604020202020204" pitchFamily="34" charset="0"/>
              <a:buChar char="•"/>
            </a:pPr>
            <a:r>
              <a:rPr lang="it-IT" sz="1600" dirty="0">
                <a:solidFill>
                  <a:srgbClr val="595959"/>
                </a:solidFill>
                <a:latin typeface="Arial"/>
                <a:cs typeface="Arial"/>
              </a:rPr>
              <a:t>le attività di comunicazione</a:t>
            </a:r>
          </a:p>
          <a:p>
            <a:pPr marL="1200150" lvl="2" indent="-285750">
              <a:lnSpc>
                <a:spcPts val="2000"/>
              </a:lnSpc>
              <a:buFont typeface="Arial" panose="020B0604020202020204" pitchFamily="34" charset="0"/>
              <a:buChar char="•"/>
            </a:pPr>
            <a:r>
              <a:rPr lang="it-IT" sz="1600" dirty="0">
                <a:solidFill>
                  <a:srgbClr val="595959"/>
                </a:solidFill>
                <a:latin typeface="Arial"/>
                <a:cs typeface="Arial"/>
              </a:rPr>
              <a:t>l</a:t>
            </a:r>
            <a:r>
              <a:rPr lang="it-IT" sz="1600" dirty="0" smtClean="0">
                <a:solidFill>
                  <a:srgbClr val="595959"/>
                </a:solidFill>
                <a:latin typeface="Arial"/>
                <a:cs typeface="Arial"/>
              </a:rPr>
              <a:t>e attività di </a:t>
            </a:r>
            <a:r>
              <a:rPr lang="it-IT" sz="1600" dirty="0">
                <a:solidFill>
                  <a:srgbClr val="595959"/>
                </a:solidFill>
                <a:latin typeface="Arial"/>
                <a:cs typeface="Arial"/>
              </a:rPr>
              <a:t>raccolta </a:t>
            </a:r>
            <a:r>
              <a:rPr lang="it-IT" sz="1600" dirty="0" smtClean="0">
                <a:solidFill>
                  <a:srgbClr val="595959"/>
                </a:solidFill>
                <a:latin typeface="Arial"/>
                <a:cs typeface="Arial"/>
              </a:rPr>
              <a:t>fondi</a:t>
            </a:r>
          </a:p>
          <a:p>
            <a:pPr lvl="2">
              <a:lnSpc>
                <a:spcPts val="2000"/>
              </a:lnSpc>
            </a:pPr>
            <a:endParaRPr lang="it-IT" sz="1600" dirty="0">
              <a:solidFill>
                <a:srgbClr val="595959"/>
              </a:solidFill>
              <a:latin typeface="Arial"/>
              <a:cs typeface="Arial"/>
            </a:endParaRPr>
          </a:p>
          <a:p>
            <a:pPr marL="285750" indent="-285750" algn="just">
              <a:lnSpc>
                <a:spcPts val="2000"/>
              </a:lnSpc>
              <a:buFont typeface="Wingdings" panose="05000000000000000000" pitchFamily="2" charset="2"/>
              <a:buChar char="Ø"/>
            </a:pPr>
            <a:r>
              <a:rPr lang="it-IT" sz="1600" dirty="0" smtClean="0">
                <a:solidFill>
                  <a:srgbClr val="595959"/>
                </a:solidFill>
                <a:latin typeface="Arial"/>
                <a:cs typeface="Arial"/>
              </a:rPr>
              <a:t>I </a:t>
            </a:r>
            <a:r>
              <a:rPr lang="it-IT" sz="1600" b="1" dirty="0" smtClean="0">
                <a:solidFill>
                  <a:schemeClr val="accent2"/>
                </a:solidFill>
                <a:latin typeface="Arial"/>
                <a:cs typeface="Arial"/>
              </a:rPr>
              <a:t>nuovi contenuti </a:t>
            </a:r>
            <a:r>
              <a:rPr lang="it-IT" sz="1600" b="1" dirty="0">
                <a:solidFill>
                  <a:schemeClr val="accent2"/>
                </a:solidFill>
                <a:latin typeface="Arial"/>
                <a:cs typeface="Arial"/>
              </a:rPr>
              <a:t>informativi </a:t>
            </a:r>
            <a:r>
              <a:rPr lang="it-IT" sz="1600" dirty="0">
                <a:solidFill>
                  <a:srgbClr val="595959"/>
                </a:solidFill>
                <a:latin typeface="Arial"/>
                <a:cs typeface="Arial"/>
              </a:rPr>
              <a:t>del questionario </a:t>
            </a:r>
            <a:r>
              <a:rPr lang="it-IT" sz="1600" dirty="0" smtClean="0">
                <a:solidFill>
                  <a:srgbClr val="595959"/>
                </a:solidFill>
                <a:latin typeface="Arial"/>
                <a:cs typeface="Arial"/>
              </a:rPr>
              <a:t>2021 consentiranno di </a:t>
            </a:r>
            <a:r>
              <a:rPr lang="it-IT" sz="1600" dirty="0">
                <a:solidFill>
                  <a:srgbClr val="595959"/>
                </a:solidFill>
                <a:latin typeface="Arial"/>
                <a:cs typeface="Arial"/>
              </a:rPr>
              <a:t>esplorare tematiche di interesse </a:t>
            </a:r>
            <a:r>
              <a:rPr lang="it-IT" sz="1600" dirty="0" smtClean="0">
                <a:solidFill>
                  <a:srgbClr val="595959"/>
                </a:solidFill>
                <a:latin typeface="Arial"/>
                <a:cs typeface="Arial"/>
              </a:rPr>
              <a:t>rilevanti quali:</a:t>
            </a:r>
          </a:p>
          <a:p>
            <a:pPr marL="285750" indent="-285750" algn="just">
              <a:lnSpc>
                <a:spcPts val="2000"/>
              </a:lnSpc>
              <a:buFont typeface="Wingdings" panose="05000000000000000000" pitchFamily="2" charset="2"/>
              <a:buChar char="Ø"/>
            </a:pPr>
            <a:endParaRPr lang="it-IT" sz="1600" dirty="0" smtClean="0">
              <a:solidFill>
                <a:srgbClr val="595959"/>
              </a:solidFill>
              <a:latin typeface="Arial"/>
              <a:cs typeface="Arial"/>
            </a:endParaRPr>
          </a:p>
          <a:p>
            <a:pPr marL="1200150" lvl="2" indent="-285750">
              <a:lnSpc>
                <a:spcPts val="2000"/>
              </a:lnSpc>
              <a:buFont typeface="Arial" panose="020B0604020202020204" pitchFamily="34" charset="0"/>
              <a:buChar char="•"/>
            </a:pPr>
            <a:r>
              <a:rPr lang="it-IT" sz="1600" dirty="0" smtClean="0">
                <a:solidFill>
                  <a:srgbClr val="595959"/>
                </a:solidFill>
                <a:latin typeface="Arial"/>
                <a:cs typeface="Arial"/>
              </a:rPr>
              <a:t>la </a:t>
            </a:r>
            <a:r>
              <a:rPr lang="it-IT" sz="1600" dirty="0">
                <a:solidFill>
                  <a:srgbClr val="595959"/>
                </a:solidFill>
                <a:latin typeface="Arial"/>
                <a:cs typeface="Arial"/>
              </a:rPr>
              <a:t>realizzazione di progetti e/o interventi di </a:t>
            </a:r>
            <a:r>
              <a:rPr lang="it-IT" sz="1600" b="1" dirty="0">
                <a:solidFill>
                  <a:schemeClr val="accent2"/>
                </a:solidFill>
                <a:latin typeface="Arial"/>
                <a:cs typeface="Arial"/>
              </a:rPr>
              <a:t>innovazione sociale </a:t>
            </a:r>
          </a:p>
          <a:p>
            <a:pPr marL="1200150" lvl="2" indent="-285750">
              <a:lnSpc>
                <a:spcPts val="2000"/>
              </a:lnSpc>
              <a:buFont typeface="Arial" panose="020B0604020202020204" pitchFamily="34" charset="0"/>
              <a:buChar char="•"/>
            </a:pPr>
            <a:r>
              <a:rPr lang="it-IT" sz="1600" dirty="0">
                <a:solidFill>
                  <a:srgbClr val="595959"/>
                </a:solidFill>
                <a:latin typeface="Arial"/>
                <a:cs typeface="Arial"/>
              </a:rPr>
              <a:t>il perseguimento degli obiettivi di </a:t>
            </a:r>
            <a:r>
              <a:rPr lang="it-IT" sz="1600" b="1" dirty="0">
                <a:solidFill>
                  <a:schemeClr val="accent2"/>
                </a:solidFill>
                <a:latin typeface="Arial"/>
                <a:cs typeface="Arial"/>
              </a:rPr>
              <a:t>sviluppo sostenibile </a:t>
            </a:r>
          </a:p>
          <a:p>
            <a:pPr marL="1200150" lvl="2" indent="-285750">
              <a:lnSpc>
                <a:spcPts val="2000"/>
              </a:lnSpc>
              <a:buFont typeface="Arial" panose="020B0604020202020204" pitchFamily="34" charset="0"/>
              <a:buChar char="•"/>
            </a:pPr>
            <a:r>
              <a:rPr lang="it-IT" sz="1600" dirty="0">
                <a:solidFill>
                  <a:srgbClr val="595959"/>
                </a:solidFill>
                <a:latin typeface="Arial"/>
                <a:cs typeface="Arial"/>
              </a:rPr>
              <a:t>gli investimenti in </a:t>
            </a:r>
            <a:r>
              <a:rPr lang="it-IT" sz="1600" dirty="0" smtClean="0">
                <a:solidFill>
                  <a:srgbClr val="595959"/>
                </a:solidFill>
                <a:latin typeface="Arial"/>
                <a:cs typeface="Arial"/>
              </a:rPr>
              <a:t>CSR </a:t>
            </a:r>
            <a:r>
              <a:rPr lang="it-IT" sz="1600" b="1" dirty="0" smtClean="0">
                <a:solidFill>
                  <a:schemeClr val="accent2"/>
                </a:solidFill>
                <a:latin typeface="Arial"/>
                <a:cs typeface="Arial"/>
              </a:rPr>
              <a:t>responsabilità sociale</a:t>
            </a:r>
          </a:p>
          <a:p>
            <a:pPr marL="1200150" lvl="2" indent="-285750">
              <a:lnSpc>
                <a:spcPts val="2000"/>
              </a:lnSpc>
              <a:buFont typeface="Arial" panose="020B0604020202020204" pitchFamily="34" charset="0"/>
              <a:buChar char="•"/>
            </a:pPr>
            <a:r>
              <a:rPr lang="it-IT" sz="1600" dirty="0" smtClean="0">
                <a:solidFill>
                  <a:srgbClr val="595959"/>
                </a:solidFill>
                <a:latin typeface="Arial"/>
                <a:cs typeface="Arial"/>
              </a:rPr>
              <a:t>le attività </a:t>
            </a:r>
            <a:r>
              <a:rPr lang="it-IT" sz="1600" dirty="0">
                <a:solidFill>
                  <a:srgbClr val="595959"/>
                </a:solidFill>
                <a:latin typeface="Arial"/>
                <a:cs typeface="Arial"/>
              </a:rPr>
              <a:t>di</a:t>
            </a:r>
            <a:r>
              <a:rPr lang="it-IT" sz="1600" b="1" dirty="0">
                <a:solidFill>
                  <a:schemeClr val="accent2"/>
                </a:solidFill>
                <a:latin typeface="Arial"/>
                <a:cs typeface="Arial"/>
              </a:rPr>
              <a:t> co-progettazione </a:t>
            </a:r>
            <a:r>
              <a:rPr lang="it-IT" sz="1600" dirty="0" smtClean="0">
                <a:solidFill>
                  <a:srgbClr val="595959"/>
                </a:solidFill>
                <a:latin typeface="Arial"/>
                <a:cs typeface="Arial"/>
              </a:rPr>
              <a:t>e </a:t>
            </a:r>
            <a:r>
              <a:rPr lang="it-IT" sz="1600" b="1" dirty="0">
                <a:solidFill>
                  <a:schemeClr val="accent2"/>
                </a:solidFill>
                <a:latin typeface="Arial"/>
                <a:cs typeface="Arial"/>
              </a:rPr>
              <a:t>co-programmazione </a:t>
            </a:r>
            <a:r>
              <a:rPr lang="it-IT" sz="1600" dirty="0" smtClean="0">
                <a:solidFill>
                  <a:srgbClr val="595959"/>
                </a:solidFill>
                <a:latin typeface="Arial"/>
                <a:cs typeface="Arial"/>
              </a:rPr>
              <a:t>con la PA.</a:t>
            </a:r>
            <a:endParaRPr lang="it-IT" sz="1600" dirty="0">
              <a:solidFill>
                <a:srgbClr val="595959"/>
              </a:solidFill>
              <a:latin typeface="Arial"/>
              <a:cs typeface="Arial"/>
            </a:endParaRPr>
          </a:p>
        </p:txBody>
      </p:sp>
      <p:sp>
        <p:nvSpPr>
          <p:cNvPr id="6" name="CasellaDiTesto 5">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610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56181A8-6BDE-AD37-4364-3CAE3B396792}"/>
              </a:ext>
            </a:extLst>
          </p:cNvPr>
          <p:cNvSpPr txBox="1"/>
          <p:nvPr/>
        </p:nvSpPr>
        <p:spPr>
          <a:xfrm>
            <a:off x="5129209" y="3129016"/>
            <a:ext cx="6741515" cy="1107996"/>
          </a:xfrm>
          <a:prstGeom prst="rect">
            <a:avLst/>
          </a:prstGeom>
          <a:noFill/>
        </p:spPr>
        <p:txBody>
          <a:bodyPr wrap="square" lIns="0" tIns="0" rIns="0" bIns="0" rtlCol="0" anchor="b" anchorCtr="0">
            <a:spAutoFit/>
          </a:bodyPr>
          <a:lstStyle/>
          <a:p>
            <a:r>
              <a:rPr lang="it-IT" sz="3600" dirty="0">
                <a:solidFill>
                  <a:schemeClr val="bg1"/>
                </a:solidFill>
                <a:latin typeface="Arial"/>
                <a:cs typeface="Arial"/>
              </a:rPr>
              <a:t>GRAZIE PER</a:t>
            </a:r>
          </a:p>
          <a:p>
            <a:r>
              <a:rPr lang="it-IT" sz="3600" dirty="0">
                <a:solidFill>
                  <a:schemeClr val="bg1"/>
                </a:solidFill>
                <a:latin typeface="Arial"/>
                <a:cs typeface="Arial"/>
              </a:rPr>
              <a:t>L’ATTENZIONE</a:t>
            </a:r>
          </a:p>
        </p:txBody>
      </p:sp>
      <p:sp>
        <p:nvSpPr>
          <p:cNvPr id="3" name="CasellaDiTesto 2">
            <a:extLst>
              <a:ext uri="{FF2B5EF4-FFF2-40B4-BE49-F238E27FC236}">
                <a16:creationId xmlns:a16="http://schemas.microsoft.com/office/drawing/2014/main" id="{C9243A7A-07FA-E9BD-3660-C28867DED416}"/>
              </a:ext>
            </a:extLst>
          </p:cNvPr>
          <p:cNvSpPr txBox="1"/>
          <p:nvPr/>
        </p:nvSpPr>
        <p:spPr>
          <a:xfrm>
            <a:off x="5129209" y="6284917"/>
            <a:ext cx="4059241" cy="333425"/>
          </a:xfrm>
          <a:prstGeom prst="rect">
            <a:avLst/>
          </a:prstGeom>
          <a:noFill/>
        </p:spPr>
        <p:txBody>
          <a:bodyPr wrap="square" lIns="0" tIns="0" rIns="0" bIns="0" anchor="t" anchorCtr="0">
            <a:spAutoFit/>
          </a:bodyPr>
          <a:lstStyle/>
          <a:p>
            <a:pPr>
              <a:lnSpc>
                <a:spcPts val="1300"/>
              </a:lnSpc>
            </a:pPr>
            <a:r>
              <a:rPr lang="it-IT" sz="1200" b="1" dirty="0" smtClean="0">
                <a:solidFill>
                  <a:schemeClr val="tx1">
                    <a:lumMod val="65000"/>
                    <a:lumOff val="35000"/>
                  </a:schemeClr>
                </a:solidFill>
                <a:latin typeface="Arial"/>
                <a:cs typeface="Arial"/>
              </a:rPr>
              <a:t>Manuela Nicosia, Istat</a:t>
            </a:r>
            <a:endParaRPr lang="it-IT" sz="1200" b="1" dirty="0">
              <a:solidFill>
                <a:schemeClr val="tx1">
                  <a:lumMod val="65000"/>
                  <a:lumOff val="35000"/>
                </a:schemeClr>
              </a:solidFill>
              <a:latin typeface="Arial"/>
              <a:cs typeface="Arial"/>
            </a:endParaRPr>
          </a:p>
          <a:p>
            <a:pPr>
              <a:lnSpc>
                <a:spcPts val="1300"/>
              </a:lnSpc>
            </a:pPr>
            <a:r>
              <a:rPr lang="it-IT" sz="1000" dirty="0">
                <a:solidFill>
                  <a:schemeClr val="tx1">
                    <a:lumMod val="65000"/>
                    <a:lumOff val="35000"/>
                  </a:schemeClr>
                </a:solidFill>
                <a:latin typeface="Arial"/>
                <a:cs typeface="Arial"/>
              </a:rPr>
              <a:t>Roma, </a:t>
            </a:r>
            <a:r>
              <a:rPr lang="it-IT" sz="1000" dirty="0" smtClean="0">
                <a:solidFill>
                  <a:schemeClr val="tx1">
                    <a:lumMod val="65000"/>
                    <a:lumOff val="35000"/>
                  </a:schemeClr>
                </a:solidFill>
                <a:latin typeface="Arial"/>
                <a:cs typeface="Arial"/>
              </a:rPr>
              <a:t>30 </a:t>
            </a:r>
            <a:r>
              <a:rPr lang="it-IT" sz="1000" dirty="0">
                <a:solidFill>
                  <a:schemeClr val="tx1">
                    <a:lumMod val="65000"/>
                    <a:lumOff val="35000"/>
                  </a:schemeClr>
                </a:solidFill>
                <a:latin typeface="Arial"/>
                <a:cs typeface="Arial"/>
              </a:rPr>
              <a:t>Maggio 2023</a:t>
            </a:r>
          </a:p>
        </p:txBody>
      </p:sp>
    </p:spTree>
    <p:extLst>
      <p:ext uri="{BB962C8B-B14F-4D97-AF65-F5344CB8AC3E}">
        <p14:creationId xmlns:p14="http://schemas.microsoft.com/office/powerpoint/2010/main" val="2153355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BDA235-2A1B-1115-9DA2-EE71986062BD}"/>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Contenuti </a:t>
            </a:r>
            <a:endParaRPr lang="it-IT" sz="2400" b="1" dirty="0">
              <a:solidFill>
                <a:schemeClr val="bg1"/>
              </a:solidFill>
              <a:latin typeface="Arial"/>
              <a:cs typeface="Arial"/>
            </a:endParaRPr>
          </a:p>
        </p:txBody>
      </p:sp>
      <p:sp>
        <p:nvSpPr>
          <p:cNvPr id="3" name="Rettangolo 2"/>
          <p:cNvSpPr/>
          <p:nvPr/>
        </p:nvSpPr>
        <p:spPr>
          <a:xfrm>
            <a:off x="272389" y="5292864"/>
            <a:ext cx="11005561" cy="523220"/>
          </a:xfrm>
          <a:prstGeom prst="rect">
            <a:avLst/>
          </a:prstGeom>
        </p:spPr>
        <p:txBody>
          <a:bodyPr wrap="square">
            <a:spAutoFit/>
          </a:bodyPr>
          <a:lstStyle/>
          <a:p>
            <a:pPr algn="just">
              <a:spcBef>
                <a:spcPts val="0"/>
              </a:spcBef>
              <a:defRPr/>
            </a:pPr>
            <a:r>
              <a:rPr lang="en-US" sz="1400" dirty="0">
                <a:solidFill>
                  <a:schemeClr val="tx1">
                    <a:lumMod val="65000"/>
                    <a:lumOff val="35000"/>
                  </a:schemeClr>
                </a:solidFill>
                <a:latin typeface="Arial"/>
                <a:cs typeface="Arial"/>
              </a:rPr>
              <a:t>*I </a:t>
            </a:r>
            <a:r>
              <a:rPr lang="en-US" sz="1400" dirty="0" err="1">
                <a:solidFill>
                  <a:schemeClr val="tx1">
                    <a:lumMod val="65000"/>
                    <a:lumOff val="35000"/>
                  </a:schemeClr>
                </a:solidFill>
                <a:latin typeface="Arial"/>
                <a:cs typeface="Arial"/>
              </a:rPr>
              <a:t>dati</a:t>
            </a:r>
            <a:r>
              <a:rPr lang="en-US" sz="1400" dirty="0">
                <a:solidFill>
                  <a:schemeClr val="tx1">
                    <a:lumMod val="65000"/>
                    <a:lumOff val="35000"/>
                  </a:schemeClr>
                </a:solidFill>
                <a:latin typeface="Arial"/>
                <a:cs typeface="Arial"/>
              </a:rPr>
              <a:t> </a:t>
            </a:r>
            <a:r>
              <a:rPr lang="en-US" sz="1400" dirty="0" err="1">
                <a:solidFill>
                  <a:schemeClr val="tx1">
                    <a:lumMod val="65000"/>
                    <a:lumOff val="35000"/>
                  </a:schemeClr>
                </a:solidFill>
                <a:latin typeface="Arial"/>
                <a:cs typeface="Arial"/>
              </a:rPr>
              <a:t>presentati</a:t>
            </a:r>
            <a:r>
              <a:rPr lang="en-US" sz="1400" dirty="0">
                <a:solidFill>
                  <a:schemeClr val="tx1">
                    <a:lumMod val="65000"/>
                    <a:lumOff val="35000"/>
                  </a:schemeClr>
                </a:solidFill>
                <a:latin typeface="Arial"/>
                <a:cs typeface="Arial"/>
              </a:rPr>
              <a:t> </a:t>
            </a:r>
            <a:r>
              <a:rPr lang="en-US" sz="1400" dirty="0" err="1" smtClean="0">
                <a:solidFill>
                  <a:schemeClr val="tx1">
                    <a:lumMod val="65000"/>
                    <a:lumOff val="35000"/>
                  </a:schemeClr>
                </a:solidFill>
                <a:latin typeface="Arial"/>
                <a:cs typeface="Arial"/>
              </a:rPr>
              <a:t>saranno</a:t>
            </a:r>
            <a:r>
              <a:rPr lang="en-US" sz="1400" dirty="0" smtClean="0">
                <a:solidFill>
                  <a:schemeClr val="tx1">
                    <a:lumMod val="65000"/>
                    <a:lumOff val="35000"/>
                  </a:schemeClr>
                </a:solidFill>
                <a:latin typeface="Arial"/>
                <a:cs typeface="Arial"/>
              </a:rPr>
              <a:t> </a:t>
            </a:r>
            <a:r>
              <a:rPr lang="it-IT" sz="1400" dirty="0" smtClean="0">
                <a:solidFill>
                  <a:schemeClr val="tx1">
                    <a:lumMod val="65000"/>
                    <a:lumOff val="35000"/>
                  </a:schemeClr>
                </a:solidFill>
                <a:latin typeface="Arial"/>
                <a:cs typeface="Arial"/>
              </a:rPr>
              <a:t>riponderati </a:t>
            </a:r>
            <a:r>
              <a:rPr lang="it-IT" sz="1400" dirty="0">
                <a:solidFill>
                  <a:schemeClr val="tx1">
                    <a:lumMod val="65000"/>
                    <a:lumOff val="35000"/>
                  </a:schemeClr>
                </a:solidFill>
                <a:latin typeface="Arial"/>
                <a:cs typeface="Arial"/>
              </a:rPr>
              <a:t>in base al Registro statistico delle INP aggiornato al 2021, disponibile solo nel secondo semestre del 2023</a:t>
            </a:r>
          </a:p>
        </p:txBody>
      </p:sp>
      <p:sp>
        <p:nvSpPr>
          <p:cNvPr id="5" name="CasellaDiTesto 4">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
        <p:nvSpPr>
          <p:cNvPr id="6" name="Rettangolo 5">
            <a:extLst>
              <a:ext uri="{FF2B5EF4-FFF2-40B4-BE49-F238E27FC236}">
                <a16:creationId xmlns:a16="http://schemas.microsoft.com/office/drawing/2014/main" id="{75CDB300-58F1-90F0-844D-43C4C20C00E6}"/>
              </a:ext>
            </a:extLst>
          </p:cNvPr>
          <p:cNvSpPr/>
          <p:nvPr/>
        </p:nvSpPr>
        <p:spPr>
          <a:xfrm>
            <a:off x="423096" y="1472949"/>
            <a:ext cx="9819121" cy="2477601"/>
          </a:xfrm>
          <a:prstGeom prst="rect">
            <a:avLst/>
          </a:prstGeom>
        </p:spPr>
        <p:txBody>
          <a:bodyPr wrap="square">
            <a:spAutoFit/>
          </a:bodyPr>
          <a:lstStyle/>
          <a:p>
            <a:pPr marL="493713" indent="-485775">
              <a:lnSpc>
                <a:spcPts val="2133"/>
              </a:lnSpc>
              <a:spcAft>
                <a:spcPts val="1200"/>
              </a:spcAft>
              <a:buClr>
                <a:srgbClr val="DC712B"/>
              </a:buClr>
              <a:buSzPct val="100000"/>
              <a:buFont typeface="Courier New" panose="02070309020205020404" pitchFamily="49" charset="0"/>
              <a:buChar char="o"/>
              <a:defRPr/>
            </a:pPr>
            <a:r>
              <a:rPr lang="it-IT" b="1" dirty="0" smtClean="0">
                <a:solidFill>
                  <a:schemeClr val="tx1">
                    <a:lumMod val="65000"/>
                    <a:lumOff val="35000"/>
                  </a:schemeClr>
                </a:solidFill>
                <a:latin typeface="Arial"/>
                <a:cs typeface="Arial"/>
              </a:rPr>
              <a:t>Primi risultati </a:t>
            </a:r>
            <a:r>
              <a:rPr lang="it-IT" dirty="0" smtClean="0">
                <a:solidFill>
                  <a:schemeClr val="tx1">
                    <a:lumMod val="65000"/>
                    <a:lumOff val="35000"/>
                  </a:schemeClr>
                </a:solidFill>
                <a:latin typeface="Arial"/>
                <a:cs typeface="Arial"/>
              </a:rPr>
              <a:t>(provvisori*) della Rilevazione multiscopo </a:t>
            </a:r>
            <a:r>
              <a:rPr lang="it-IT" dirty="0">
                <a:solidFill>
                  <a:schemeClr val="tx1">
                    <a:lumMod val="65000"/>
                    <a:lumOff val="35000"/>
                  </a:schemeClr>
                </a:solidFill>
                <a:latin typeface="Arial"/>
                <a:cs typeface="Arial"/>
              </a:rPr>
              <a:t>sulle </a:t>
            </a:r>
            <a:r>
              <a:rPr lang="it-IT" dirty="0" smtClean="0">
                <a:solidFill>
                  <a:schemeClr val="tx1">
                    <a:lumMod val="65000"/>
                    <a:lumOff val="35000"/>
                  </a:schemeClr>
                </a:solidFill>
                <a:latin typeface="Arial"/>
                <a:cs typeface="Arial"/>
              </a:rPr>
              <a:t>Istituzioni non profit</a:t>
            </a:r>
          </a:p>
          <a:p>
            <a:pPr marL="7938">
              <a:lnSpc>
                <a:spcPts val="2133"/>
              </a:lnSpc>
              <a:spcAft>
                <a:spcPts val="1200"/>
              </a:spcAft>
              <a:buClr>
                <a:srgbClr val="DC712B"/>
              </a:buClr>
              <a:buSzPct val="100000"/>
              <a:defRPr/>
            </a:pPr>
            <a:endParaRPr lang="it-IT" dirty="0">
              <a:solidFill>
                <a:schemeClr val="tx1">
                  <a:lumMod val="65000"/>
                  <a:lumOff val="35000"/>
                </a:schemeClr>
              </a:solidFill>
              <a:latin typeface="Arial"/>
              <a:cs typeface="Arial"/>
            </a:endParaRPr>
          </a:p>
          <a:p>
            <a:pPr marL="493713" indent="-485775">
              <a:lnSpc>
                <a:spcPts val="2133"/>
              </a:lnSpc>
              <a:spcAft>
                <a:spcPts val="1200"/>
              </a:spcAft>
              <a:buClr>
                <a:srgbClr val="DC712B"/>
              </a:buClr>
              <a:buSzPct val="100000"/>
              <a:buFont typeface="Courier New" panose="02070309020205020404" pitchFamily="49" charset="0"/>
              <a:buChar char="o"/>
              <a:defRPr/>
            </a:pPr>
            <a:r>
              <a:rPr lang="it-IT" dirty="0" smtClean="0">
                <a:solidFill>
                  <a:schemeClr val="tx1">
                    <a:lumMod val="65000"/>
                    <a:lumOff val="35000"/>
                  </a:schemeClr>
                </a:solidFill>
                <a:latin typeface="Arial"/>
                <a:cs typeface="Arial"/>
              </a:rPr>
              <a:t>Primi dati sul </a:t>
            </a:r>
            <a:r>
              <a:rPr lang="it-IT" b="1" dirty="0" smtClean="0">
                <a:solidFill>
                  <a:schemeClr val="tx1">
                    <a:lumMod val="65000"/>
                    <a:lumOff val="35000"/>
                  </a:schemeClr>
                </a:solidFill>
                <a:latin typeface="Arial"/>
                <a:cs typeface="Arial"/>
              </a:rPr>
              <a:t>volontariato</a:t>
            </a:r>
            <a:r>
              <a:rPr lang="it-IT" dirty="0" smtClean="0">
                <a:solidFill>
                  <a:schemeClr val="tx1">
                    <a:lumMod val="65000"/>
                    <a:lumOff val="35000"/>
                  </a:schemeClr>
                </a:solidFill>
                <a:latin typeface="Arial"/>
                <a:cs typeface="Arial"/>
              </a:rPr>
              <a:t> nelle INP: </a:t>
            </a:r>
          </a:p>
          <a:p>
            <a:pPr marL="950913" lvl="1" indent="-485775">
              <a:lnSpc>
                <a:spcPts val="2133"/>
              </a:lnSpc>
              <a:spcAft>
                <a:spcPts val="1200"/>
              </a:spcAft>
              <a:buClr>
                <a:srgbClr val="DC712B"/>
              </a:buClr>
              <a:buSzPct val="100000"/>
              <a:buFont typeface="Courier New" panose="02070309020205020404" pitchFamily="49" charset="0"/>
              <a:buChar char="o"/>
              <a:defRPr/>
            </a:pPr>
            <a:r>
              <a:rPr lang="it-IT" dirty="0" smtClean="0">
                <a:solidFill>
                  <a:schemeClr val="tx1">
                    <a:lumMod val="65000"/>
                    <a:lumOff val="35000"/>
                  </a:schemeClr>
                </a:solidFill>
                <a:latin typeface="Arial"/>
                <a:cs typeface="Arial"/>
              </a:rPr>
              <a:t>dimensioni e settori in cui operano</a:t>
            </a:r>
          </a:p>
          <a:p>
            <a:pPr marL="950913" lvl="1" indent="-485775">
              <a:lnSpc>
                <a:spcPts val="2133"/>
              </a:lnSpc>
              <a:spcAft>
                <a:spcPts val="1200"/>
              </a:spcAft>
              <a:buClr>
                <a:srgbClr val="DC712B"/>
              </a:buClr>
              <a:buSzPct val="100000"/>
              <a:buFont typeface="Courier New" panose="02070309020205020404" pitchFamily="49" charset="0"/>
              <a:buChar char="o"/>
              <a:defRPr/>
            </a:pPr>
            <a:r>
              <a:rPr lang="it-IT" dirty="0" smtClean="0">
                <a:solidFill>
                  <a:schemeClr val="tx1">
                    <a:lumMod val="65000"/>
                    <a:lumOff val="35000"/>
                  </a:schemeClr>
                </a:solidFill>
                <a:latin typeface="Arial"/>
                <a:cs typeface="Arial"/>
              </a:rPr>
              <a:t>confronto con i dati della Rilevazione campionaria 2015</a:t>
            </a:r>
          </a:p>
          <a:p>
            <a:pPr marL="950913" lvl="1" indent="-485775">
              <a:lnSpc>
                <a:spcPts val="2133"/>
              </a:lnSpc>
              <a:spcAft>
                <a:spcPts val="1200"/>
              </a:spcAft>
              <a:buClr>
                <a:srgbClr val="DC712B"/>
              </a:buClr>
              <a:buSzPct val="100000"/>
              <a:buFont typeface="Courier New" panose="02070309020205020404" pitchFamily="49" charset="0"/>
              <a:buChar char="o"/>
              <a:defRPr/>
            </a:pPr>
            <a:r>
              <a:rPr lang="it-IT" dirty="0" smtClean="0">
                <a:solidFill>
                  <a:schemeClr val="tx1">
                    <a:lumMod val="65000"/>
                    <a:lumOff val="35000"/>
                  </a:schemeClr>
                </a:solidFill>
                <a:latin typeface="Arial"/>
                <a:cs typeface="Arial"/>
              </a:rPr>
              <a:t>reti </a:t>
            </a:r>
            <a:r>
              <a:rPr lang="it-IT" dirty="0">
                <a:solidFill>
                  <a:schemeClr val="tx1">
                    <a:lumMod val="65000"/>
                    <a:lumOff val="35000"/>
                  </a:schemeClr>
                </a:solidFill>
                <a:latin typeface="Arial"/>
                <a:cs typeface="Arial"/>
              </a:rPr>
              <a:t>di </a:t>
            </a:r>
            <a:r>
              <a:rPr lang="it-IT" dirty="0" smtClean="0">
                <a:solidFill>
                  <a:schemeClr val="tx1">
                    <a:lumMod val="65000"/>
                    <a:lumOff val="35000"/>
                  </a:schemeClr>
                </a:solidFill>
                <a:latin typeface="Arial"/>
                <a:cs typeface="Arial"/>
              </a:rPr>
              <a:t>relazione con i volontari</a:t>
            </a:r>
            <a:endParaRPr lang="it-IT" dirty="0">
              <a:solidFill>
                <a:schemeClr val="tx1">
                  <a:lumMod val="65000"/>
                  <a:lumOff val="35000"/>
                </a:schemeClr>
              </a:solidFill>
              <a:latin typeface="Arial"/>
              <a:cs typeface="Arial"/>
            </a:endParaRPr>
          </a:p>
        </p:txBody>
      </p:sp>
    </p:spTree>
    <p:extLst>
      <p:ext uri="{BB962C8B-B14F-4D97-AF65-F5344CB8AC3E}">
        <p14:creationId xmlns:p14="http://schemas.microsoft.com/office/powerpoint/2010/main" val="192169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BDA235-2A1B-1115-9DA2-EE71986062BD}"/>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Il </a:t>
            </a:r>
            <a:r>
              <a:rPr lang="it-IT" sz="2400" b="1" dirty="0" smtClean="0">
                <a:solidFill>
                  <a:schemeClr val="bg1"/>
                </a:solidFill>
                <a:latin typeface="Arial"/>
                <a:cs typeface="Arial"/>
              </a:rPr>
              <a:t>Censimento permanente </a:t>
            </a:r>
            <a:r>
              <a:rPr lang="it-IT" sz="2400" b="1" dirty="0" smtClean="0">
                <a:solidFill>
                  <a:schemeClr val="bg1"/>
                </a:solidFill>
                <a:latin typeface="Arial"/>
                <a:cs typeface="Arial"/>
              </a:rPr>
              <a:t>delle </a:t>
            </a:r>
            <a:r>
              <a:rPr lang="it-IT" sz="2400" b="1" dirty="0" smtClean="0">
                <a:solidFill>
                  <a:schemeClr val="bg1"/>
                </a:solidFill>
                <a:latin typeface="Arial"/>
                <a:cs typeface="Arial"/>
              </a:rPr>
              <a:t>Istituzioni non </a:t>
            </a:r>
            <a:r>
              <a:rPr lang="it-IT" sz="2400" b="1" dirty="0">
                <a:solidFill>
                  <a:schemeClr val="bg1"/>
                </a:solidFill>
                <a:latin typeface="Arial"/>
                <a:cs typeface="Arial"/>
              </a:rPr>
              <a:t>profit: </a:t>
            </a:r>
            <a:r>
              <a:rPr lang="it-IT" sz="2400" b="1" dirty="0" smtClean="0">
                <a:solidFill>
                  <a:schemeClr val="bg1"/>
                </a:solidFill>
                <a:latin typeface="Arial"/>
                <a:cs typeface="Arial"/>
              </a:rPr>
              <a:t>edizione 2022</a:t>
            </a:r>
            <a:endParaRPr lang="it-IT" sz="2400" b="1" dirty="0">
              <a:solidFill>
                <a:schemeClr val="bg1"/>
              </a:solidFill>
              <a:latin typeface="Arial"/>
              <a:cs typeface="Arial"/>
            </a:endParaRPr>
          </a:p>
        </p:txBody>
      </p:sp>
      <p:sp>
        <p:nvSpPr>
          <p:cNvPr id="8" name="Content Placeholder 2">
            <a:extLst>
              <a:ext uri="{FF2B5EF4-FFF2-40B4-BE49-F238E27FC236}">
                <a16:creationId xmlns:a16="http://schemas.microsoft.com/office/drawing/2014/main" id="{C77EF13F-E1CA-2E47-88A4-DE45EBD224BE}"/>
              </a:ext>
            </a:extLst>
          </p:cNvPr>
          <p:cNvSpPr txBox="1">
            <a:spLocks/>
          </p:cNvSpPr>
          <p:nvPr/>
        </p:nvSpPr>
        <p:spPr>
          <a:xfrm>
            <a:off x="465541" y="1302485"/>
            <a:ext cx="11336683" cy="1736103"/>
          </a:xfrm>
          <a:prstGeom prst="rect">
            <a:avLst/>
          </a:prstGeom>
        </p:spPr>
        <p:txBody>
          <a:bodyPr lIns="0" tIns="0" rIns="0" bIns="0" numCol="1"/>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93713" indent="-485775" algn="l">
              <a:lnSpc>
                <a:spcPct val="150000"/>
              </a:lnSpc>
              <a:spcBef>
                <a:spcPts val="0"/>
              </a:spcBef>
              <a:buClr>
                <a:srgbClr val="F37406"/>
              </a:buClr>
              <a:buSzPct val="100000"/>
              <a:buFont typeface="Courier New"/>
              <a:buChar char="o"/>
              <a:defRPr/>
            </a:pPr>
            <a:r>
              <a:rPr lang="en-US" sz="2400" dirty="0" err="1" smtClean="0">
                <a:solidFill>
                  <a:schemeClr val="tx1">
                    <a:lumMod val="50000"/>
                    <a:lumOff val="50000"/>
                  </a:schemeClr>
                </a:solidFill>
                <a:latin typeface="Arial" panose="020B0604020202020204" pitchFamily="34" charset="0"/>
                <a:cs typeface="Arial" panose="020B0604020202020204" pitchFamily="34" charset="0"/>
              </a:rPr>
              <a:t>Riferimento</a:t>
            </a:r>
            <a:r>
              <a:rPr lang="en-US" sz="2400" dirty="0" smtClean="0">
                <a:solidFill>
                  <a:schemeClr val="tx1">
                    <a:lumMod val="50000"/>
                    <a:lumOff val="50000"/>
                  </a:schemeClr>
                </a:solidFill>
                <a:latin typeface="Arial" panose="020B0604020202020204" pitchFamily="34" charset="0"/>
                <a:cs typeface="Arial" panose="020B0604020202020204" pitchFamily="34" charset="0"/>
              </a:rPr>
              <a:t> </a:t>
            </a:r>
            <a:r>
              <a:rPr lang="en-US" sz="2400" dirty="0" err="1" smtClean="0">
                <a:solidFill>
                  <a:schemeClr val="tx1">
                    <a:lumMod val="50000"/>
                    <a:lumOff val="50000"/>
                  </a:schemeClr>
                </a:solidFill>
                <a:latin typeface="Arial" panose="020B0604020202020204" pitchFamily="34" charset="0"/>
                <a:cs typeface="Arial" panose="020B0604020202020204" pitchFamily="34" charset="0"/>
              </a:rPr>
              <a:t>temporale</a:t>
            </a:r>
            <a:r>
              <a:rPr lang="en-US" sz="2400" dirty="0" smtClean="0">
                <a:solidFill>
                  <a:schemeClr val="tx1">
                    <a:lumMod val="50000"/>
                    <a:lumOff val="50000"/>
                  </a:schemeClr>
                </a:solidFill>
                <a:latin typeface="Arial" panose="020B0604020202020204" pitchFamily="34" charset="0"/>
                <a:cs typeface="Arial" panose="020B0604020202020204" pitchFamily="34" charset="0"/>
              </a:rPr>
              <a:t> </a:t>
            </a:r>
            <a:r>
              <a:rPr lang="en-US" sz="2400" dirty="0" err="1" smtClean="0">
                <a:solidFill>
                  <a:schemeClr val="tx1">
                    <a:lumMod val="50000"/>
                    <a:lumOff val="50000"/>
                  </a:schemeClr>
                </a:solidFill>
                <a:latin typeface="Arial" panose="020B0604020202020204" pitchFamily="34" charset="0"/>
                <a:cs typeface="Arial" panose="020B0604020202020204" pitchFamily="34" charset="0"/>
              </a:rPr>
              <a:t>dati</a:t>
            </a:r>
            <a:r>
              <a:rPr lang="en-US" sz="2400" dirty="0" smtClean="0">
                <a:solidFill>
                  <a:schemeClr val="tx1">
                    <a:lumMod val="50000"/>
                    <a:lumOff val="50000"/>
                  </a:schemeClr>
                </a:solidFill>
                <a:latin typeface="Arial" panose="020B0604020202020204" pitchFamily="34" charset="0"/>
                <a:cs typeface="Arial" panose="020B0604020202020204" pitchFamily="34" charset="0"/>
              </a:rPr>
              <a:t>: </a:t>
            </a:r>
            <a:r>
              <a:rPr lang="en-US" sz="2400" b="1" dirty="0" smtClean="0">
                <a:solidFill>
                  <a:srgbClr val="FF6400"/>
                </a:solidFill>
                <a:latin typeface="Arial" panose="020B0604020202020204" pitchFamily="34" charset="0"/>
                <a:cs typeface="Arial" panose="020B0604020202020204" pitchFamily="34" charset="0"/>
              </a:rPr>
              <a:t>2021, </a:t>
            </a:r>
            <a:r>
              <a:rPr lang="it-IT" sz="2400" dirty="0" smtClean="0">
                <a:solidFill>
                  <a:prstClr val="black">
                    <a:lumMod val="50000"/>
                    <a:lumOff val="50000"/>
                  </a:prstClr>
                </a:solidFill>
                <a:latin typeface="Arial" panose="020B0604020202020204" pitchFamily="34" charset="0"/>
                <a:cs typeface="Arial" panose="020B0604020202020204" pitchFamily="34" charset="0"/>
              </a:rPr>
              <a:t>dati </a:t>
            </a:r>
            <a:r>
              <a:rPr lang="it-IT" sz="2400" dirty="0">
                <a:solidFill>
                  <a:prstClr val="black">
                    <a:lumMod val="50000"/>
                    <a:lumOff val="50000"/>
                  </a:prstClr>
                </a:solidFill>
                <a:latin typeface="Arial" panose="020B0604020202020204" pitchFamily="34" charset="0"/>
                <a:cs typeface="Arial" panose="020B0604020202020204" pitchFamily="34" charset="0"/>
              </a:rPr>
              <a:t>strutturali </a:t>
            </a:r>
            <a:r>
              <a:rPr lang="it-IT" sz="2400" b="1" dirty="0">
                <a:solidFill>
                  <a:srgbClr val="FF6400"/>
                </a:solidFill>
                <a:latin typeface="Arial" panose="020B0604020202020204" pitchFamily="34" charset="0"/>
                <a:cs typeface="Arial" panose="020B0604020202020204" pitchFamily="34" charset="0"/>
              </a:rPr>
              <a:t>31 dicembre 2021</a:t>
            </a:r>
            <a:endParaRPr lang="en-US" sz="2400" b="1" dirty="0">
              <a:solidFill>
                <a:srgbClr val="FF6400"/>
              </a:solidFill>
              <a:latin typeface="Arial" panose="020B0604020202020204" pitchFamily="34" charset="0"/>
              <a:cs typeface="Arial" panose="020B0604020202020204" pitchFamily="34" charset="0"/>
            </a:endParaRPr>
          </a:p>
          <a:p>
            <a:pPr marL="493713" indent="-485775" algn="l">
              <a:lnSpc>
                <a:spcPct val="150000"/>
              </a:lnSpc>
              <a:spcBef>
                <a:spcPts val="0"/>
              </a:spcBef>
              <a:buClr>
                <a:srgbClr val="F37406"/>
              </a:buClr>
              <a:buSzPct val="100000"/>
              <a:buFont typeface="Courier New"/>
              <a:buChar char="o"/>
              <a:defRPr/>
            </a:pPr>
            <a:r>
              <a:rPr lang="en-US" sz="2400" dirty="0" err="1" smtClean="0">
                <a:solidFill>
                  <a:schemeClr val="tx1">
                    <a:lumMod val="50000"/>
                    <a:lumOff val="50000"/>
                  </a:schemeClr>
                </a:solidFill>
                <a:latin typeface="Arial" panose="020B0604020202020204" pitchFamily="34" charset="0"/>
                <a:cs typeface="Arial" panose="020B0604020202020204" pitchFamily="34" charset="0"/>
              </a:rPr>
              <a:t>Campione</a:t>
            </a:r>
            <a:r>
              <a:rPr lang="en-US" sz="2400" dirty="0">
                <a:solidFill>
                  <a:schemeClr val="tx1">
                    <a:lumMod val="50000"/>
                    <a:lumOff val="50000"/>
                  </a:schemeClr>
                </a:solidFill>
                <a:latin typeface="Arial" panose="020B0604020202020204" pitchFamily="34" charset="0"/>
                <a:cs typeface="Arial" panose="020B0604020202020204" pitchFamily="34" charset="0"/>
              </a:rPr>
              <a:t>: </a:t>
            </a:r>
            <a:r>
              <a:rPr lang="en-US" sz="2400" dirty="0" err="1">
                <a:solidFill>
                  <a:schemeClr val="tx1">
                    <a:lumMod val="50000"/>
                    <a:lumOff val="50000"/>
                  </a:schemeClr>
                </a:solidFill>
                <a:latin typeface="Arial" panose="020B0604020202020204" pitchFamily="34" charset="0"/>
                <a:cs typeface="Arial" panose="020B0604020202020204" pitchFamily="34" charset="0"/>
              </a:rPr>
              <a:t>oltre</a:t>
            </a:r>
            <a:r>
              <a:rPr lang="en-US" sz="2400" dirty="0">
                <a:solidFill>
                  <a:schemeClr val="tx1">
                    <a:lumMod val="50000"/>
                    <a:lumOff val="50000"/>
                  </a:schemeClr>
                </a:solidFill>
                <a:latin typeface="Arial" panose="020B0604020202020204" pitchFamily="34" charset="0"/>
                <a:cs typeface="Arial" panose="020B0604020202020204" pitchFamily="34" charset="0"/>
              </a:rPr>
              <a:t> </a:t>
            </a:r>
            <a:r>
              <a:rPr lang="it-IT" sz="2400" b="1" dirty="0">
                <a:solidFill>
                  <a:srgbClr val="FF6400"/>
                </a:solidFill>
                <a:latin typeface="Arial" panose="020B0604020202020204" pitchFamily="34" charset="0"/>
                <a:cs typeface="Arial" panose="020B0604020202020204" pitchFamily="34" charset="0"/>
              </a:rPr>
              <a:t>110.000 </a:t>
            </a:r>
            <a:r>
              <a:rPr lang="it-IT" sz="2400" b="1" dirty="0" smtClean="0">
                <a:solidFill>
                  <a:srgbClr val="FF6400"/>
                </a:solidFill>
                <a:latin typeface="Arial" panose="020B0604020202020204" pitchFamily="34" charset="0"/>
                <a:cs typeface="Arial" panose="020B0604020202020204" pitchFamily="34" charset="0"/>
              </a:rPr>
              <a:t>unità </a:t>
            </a:r>
            <a:r>
              <a:rPr lang="it-IT" sz="2400" dirty="0" smtClean="0">
                <a:solidFill>
                  <a:schemeClr val="tx1">
                    <a:lumMod val="50000"/>
                    <a:lumOff val="50000"/>
                  </a:schemeClr>
                </a:solidFill>
                <a:latin typeface="Arial" panose="020B0604020202020204" pitchFamily="34" charset="0"/>
                <a:cs typeface="Arial" panose="020B0604020202020204" pitchFamily="34" charset="0"/>
              </a:rPr>
              <a:t>estratto dal Registro Statistico delle INP (30% dell’universo di riferimento)</a:t>
            </a:r>
          </a:p>
          <a:p>
            <a:pPr marL="493713" indent="-485775" algn="l">
              <a:lnSpc>
                <a:spcPct val="150000"/>
              </a:lnSpc>
              <a:spcBef>
                <a:spcPts val="0"/>
              </a:spcBef>
              <a:buClr>
                <a:srgbClr val="F37406"/>
              </a:buClr>
              <a:buSzPct val="100000"/>
              <a:buFont typeface="Courier New"/>
              <a:buChar char="o"/>
              <a:defRPr/>
            </a:pPr>
            <a:r>
              <a:rPr lang="it-IT" sz="2400" dirty="0">
                <a:solidFill>
                  <a:schemeClr val="tx1">
                    <a:lumMod val="50000"/>
                    <a:lumOff val="50000"/>
                  </a:schemeClr>
                </a:solidFill>
                <a:latin typeface="Arial" panose="020B0604020202020204" pitchFamily="34" charset="0"/>
                <a:cs typeface="Arial" panose="020B0604020202020204" pitchFamily="34" charset="0"/>
              </a:rPr>
              <a:t>Periodo di rilevazione: </a:t>
            </a:r>
            <a:r>
              <a:rPr lang="it-IT" sz="2400" b="1" dirty="0">
                <a:solidFill>
                  <a:srgbClr val="FF6400"/>
                </a:solidFill>
                <a:latin typeface="Arial" panose="020B0604020202020204" pitchFamily="34" charset="0"/>
                <a:cs typeface="Arial" panose="020B0604020202020204" pitchFamily="34" charset="0"/>
              </a:rPr>
              <a:t>10 marzo 2022 – 23 settembre </a:t>
            </a:r>
            <a:r>
              <a:rPr lang="it-IT" sz="2400" b="1" dirty="0" smtClean="0">
                <a:solidFill>
                  <a:srgbClr val="FF6400"/>
                </a:solidFill>
                <a:latin typeface="Arial" panose="020B0604020202020204" pitchFamily="34" charset="0"/>
                <a:cs typeface="Arial" panose="020B0604020202020204" pitchFamily="34" charset="0"/>
              </a:rPr>
              <a:t>2022</a:t>
            </a:r>
          </a:p>
          <a:p>
            <a:pPr marL="493713" indent="-485775" algn="l">
              <a:lnSpc>
                <a:spcPct val="150000"/>
              </a:lnSpc>
              <a:spcBef>
                <a:spcPts val="0"/>
              </a:spcBef>
              <a:buClr>
                <a:srgbClr val="F37406"/>
              </a:buClr>
              <a:buSzPct val="100000"/>
              <a:buFont typeface="Courier New"/>
              <a:buChar char="o"/>
              <a:defRPr/>
            </a:pPr>
            <a:r>
              <a:rPr lang="it-IT" sz="2400" b="1" dirty="0">
                <a:solidFill>
                  <a:prstClr val="black">
                    <a:lumMod val="50000"/>
                    <a:lumOff val="50000"/>
                  </a:prstClr>
                </a:solidFill>
                <a:latin typeface="Arial" panose="020B0604020202020204" pitchFamily="34" charset="0"/>
                <a:cs typeface="Arial" panose="020B0604020202020204" pitchFamily="34" charset="0"/>
              </a:rPr>
              <a:t>Tecnica d’indagine </a:t>
            </a:r>
            <a:r>
              <a:rPr lang="it-IT" sz="2400" b="1" dirty="0">
                <a:solidFill>
                  <a:srgbClr val="FF6400"/>
                </a:solidFill>
                <a:latin typeface="Arial" panose="020B0604020202020204" pitchFamily="34" charset="0"/>
                <a:cs typeface="Arial" panose="020B0604020202020204" pitchFamily="34" charset="0"/>
              </a:rPr>
              <a:t>mista</a:t>
            </a:r>
            <a:r>
              <a:rPr lang="it-IT" sz="2400" dirty="0">
                <a:solidFill>
                  <a:prstClr val="black">
                    <a:lumMod val="50000"/>
                    <a:lumOff val="50000"/>
                  </a:prstClr>
                </a:solidFill>
                <a:latin typeface="Arial" panose="020B0604020202020204" pitchFamily="34" charset="0"/>
                <a:cs typeface="Arial" panose="020B0604020202020204" pitchFamily="34" charset="0"/>
              </a:rPr>
              <a:t>: CAWI oppure CAPI con l’intervento di rilevatori esterni</a:t>
            </a:r>
          </a:p>
          <a:p>
            <a:pPr marL="493713" indent="-485775" algn="l">
              <a:lnSpc>
                <a:spcPct val="150000"/>
              </a:lnSpc>
              <a:spcBef>
                <a:spcPts val="0"/>
              </a:spcBef>
              <a:buClr>
                <a:srgbClr val="F37406"/>
              </a:buClr>
              <a:buSzPct val="100000"/>
              <a:buFont typeface="Courier New"/>
              <a:buChar char="o"/>
              <a:defRPr/>
            </a:pPr>
            <a:r>
              <a:rPr lang="it-IT" sz="2400" b="1" dirty="0">
                <a:solidFill>
                  <a:prstClr val="black">
                    <a:lumMod val="50000"/>
                    <a:lumOff val="50000"/>
                  </a:prstClr>
                </a:solidFill>
                <a:latin typeface="Arial" panose="020B0604020202020204" pitchFamily="34" charset="0"/>
                <a:cs typeface="Arial" panose="020B0604020202020204" pitchFamily="34" charset="0"/>
              </a:rPr>
              <a:t>Tasso risposta</a:t>
            </a:r>
            <a:r>
              <a:rPr lang="it-IT" sz="2400" dirty="0">
                <a:solidFill>
                  <a:prstClr val="black">
                    <a:lumMod val="50000"/>
                    <a:lumOff val="50000"/>
                  </a:prstClr>
                </a:solidFill>
                <a:latin typeface="Arial" panose="020B0604020202020204" pitchFamily="34" charset="0"/>
                <a:cs typeface="Arial" panose="020B0604020202020204" pitchFamily="34" charset="0"/>
              </a:rPr>
              <a:t>: </a:t>
            </a:r>
            <a:r>
              <a:rPr lang="it-IT" sz="2400" b="1" dirty="0">
                <a:solidFill>
                  <a:srgbClr val="FF6400"/>
                </a:solidFill>
                <a:latin typeface="Arial" panose="020B0604020202020204" pitchFamily="34" charset="0"/>
                <a:cs typeface="Arial" panose="020B0604020202020204" pitchFamily="34" charset="0"/>
              </a:rPr>
              <a:t>61,0% </a:t>
            </a:r>
            <a:r>
              <a:rPr lang="it-IT" sz="2400" dirty="0">
                <a:solidFill>
                  <a:prstClr val="black">
                    <a:lumMod val="50000"/>
                    <a:lumOff val="50000"/>
                  </a:prstClr>
                </a:solidFill>
                <a:latin typeface="Arial" panose="020B0604020202020204" pitchFamily="34" charset="0"/>
                <a:cs typeface="Arial" panose="020B0604020202020204" pitchFamily="34" charset="0"/>
              </a:rPr>
              <a:t>(CAWI 65,8%, CAPI 51,4%)</a:t>
            </a:r>
          </a:p>
          <a:p>
            <a:pPr marL="493713" indent="-485775" algn="l">
              <a:lnSpc>
                <a:spcPct val="150000"/>
              </a:lnSpc>
              <a:spcBef>
                <a:spcPts val="0"/>
              </a:spcBef>
              <a:buClr>
                <a:srgbClr val="F37406"/>
              </a:buClr>
              <a:buSzPct val="100000"/>
              <a:buFont typeface="Courier New"/>
              <a:buChar char="o"/>
              <a:defRPr/>
            </a:pPr>
            <a:endParaRPr lang="it-IT" sz="2400" b="1" dirty="0">
              <a:solidFill>
                <a:srgbClr val="FF6400"/>
              </a:solidFill>
              <a:latin typeface="Arial" panose="020B0604020202020204" pitchFamily="34" charset="0"/>
              <a:cs typeface="Arial" panose="020B0604020202020204" pitchFamily="34" charset="0"/>
            </a:endParaRPr>
          </a:p>
          <a:p>
            <a:pPr marL="493713" indent="-485775" algn="l">
              <a:lnSpc>
                <a:spcPct val="150000"/>
              </a:lnSpc>
              <a:spcBef>
                <a:spcPts val="0"/>
              </a:spcBef>
              <a:buClr>
                <a:srgbClr val="F37406"/>
              </a:buClr>
              <a:buSzPct val="100000"/>
              <a:buFont typeface="Courier New"/>
              <a:buChar char="o"/>
              <a:defRPr/>
            </a:pPr>
            <a:endParaRPr lang="it-IT" sz="2400" dirty="0" smtClean="0">
              <a:solidFill>
                <a:schemeClr val="tx1">
                  <a:lumMod val="50000"/>
                  <a:lumOff val="50000"/>
                </a:schemeClr>
              </a:solidFill>
              <a:latin typeface="Arial" panose="020B0604020202020204" pitchFamily="34" charset="0"/>
              <a:cs typeface="Arial" panose="020B0604020202020204" pitchFamily="34" charset="0"/>
            </a:endParaRPr>
          </a:p>
          <a:p>
            <a:pPr marL="493713" indent="-485775" algn="l">
              <a:lnSpc>
                <a:spcPct val="150000"/>
              </a:lnSpc>
              <a:spcBef>
                <a:spcPts val="0"/>
              </a:spcBef>
              <a:buClr>
                <a:srgbClr val="F37406"/>
              </a:buClr>
              <a:buSzPct val="100000"/>
              <a:buFont typeface="Courier New"/>
              <a:buChar char="o"/>
              <a:defRPr/>
            </a:pPr>
            <a:endParaRPr lang="it-IT" sz="1200"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9" name="Immagine 8"/>
          <p:cNvPicPr>
            <a:picLocks noChangeAspect="1"/>
          </p:cNvPicPr>
          <p:nvPr/>
        </p:nvPicPr>
        <p:blipFill rotWithShape="1">
          <a:blip r:embed="rId3"/>
          <a:srcRect l="78529" b="69468"/>
          <a:stretch/>
        </p:blipFill>
        <p:spPr>
          <a:xfrm>
            <a:off x="9860391" y="4228681"/>
            <a:ext cx="1806673" cy="1521396"/>
          </a:xfrm>
          <a:prstGeom prst="rect">
            <a:avLst/>
          </a:prstGeom>
        </p:spPr>
      </p:pic>
      <p:sp>
        <p:nvSpPr>
          <p:cNvPr id="5" name="CasellaDiTesto 4">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0119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0"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La definizione statistica di «istituzione non profit»</a:t>
            </a:r>
            <a:endParaRPr lang="it-IT" sz="2400" b="1" dirty="0">
              <a:solidFill>
                <a:schemeClr val="bg1"/>
              </a:solidFill>
              <a:latin typeface="Arial"/>
              <a:cs typeface="Arial"/>
            </a:endParaRPr>
          </a:p>
        </p:txBody>
      </p:sp>
      <p:sp>
        <p:nvSpPr>
          <p:cNvPr id="5" name="Rettangolo arrotondato 4"/>
          <p:cNvSpPr/>
          <p:nvPr/>
        </p:nvSpPr>
        <p:spPr>
          <a:xfrm>
            <a:off x="245660" y="681334"/>
            <a:ext cx="5732059" cy="5380196"/>
          </a:xfrm>
          <a:prstGeom prst="roundRect">
            <a:avLst/>
          </a:prstGeom>
          <a:noFill/>
          <a:ln>
            <a:prstDash val="dash"/>
          </a:ln>
        </p:spPr>
        <p:style>
          <a:lnRef idx="2">
            <a:schemeClr val="accent2"/>
          </a:lnRef>
          <a:fillRef idx="1">
            <a:schemeClr val="lt1"/>
          </a:fillRef>
          <a:effectRef idx="0">
            <a:schemeClr val="accent2"/>
          </a:effectRef>
          <a:fontRef idx="minor">
            <a:schemeClr val="dk1"/>
          </a:fontRef>
        </p:style>
        <p:txBody>
          <a:bodyPr wrap="square" lIns="0" tIns="0" rIns="0" bIns="0">
            <a:spAutoFit/>
          </a:bodyPr>
          <a:lstStyle/>
          <a:p>
            <a:pPr algn="ctr">
              <a:defRPr/>
            </a:pPr>
            <a:r>
              <a:rPr lang="it-IT" altLang="it-IT" sz="1600" b="1" dirty="0" smtClean="0">
                <a:solidFill>
                  <a:schemeClr val="accent2"/>
                </a:solidFill>
                <a:latin typeface="Arial" panose="020B0604020202020204" pitchFamily="34" charset="0"/>
                <a:cs typeface="Arial" panose="020B0604020202020204" pitchFamily="34" charset="0"/>
              </a:rPr>
              <a:t>Istituzione Non Profit  - Definizione ISTAT</a:t>
            </a:r>
          </a:p>
          <a:p>
            <a:pPr algn="ctr"/>
            <a:r>
              <a:rPr lang="it-IT" altLang="it-IT" sz="1400" b="1" i="1" dirty="0">
                <a:ea typeface="ＭＳ Ｐゴシック" pitchFamily="34" charset="-128"/>
              </a:rPr>
              <a:t>System of National Accounts</a:t>
            </a:r>
            <a:r>
              <a:rPr lang="it-IT" altLang="it-IT" sz="1400" dirty="0">
                <a:ea typeface="ＭＳ Ｐゴシック" pitchFamily="34" charset="-128"/>
              </a:rPr>
              <a:t> – SNA1993 e </a:t>
            </a:r>
            <a:r>
              <a:rPr lang="it-IT" altLang="it-IT" sz="1400" dirty="0" smtClean="0">
                <a:ea typeface="ＭＳ Ｐゴシック" pitchFamily="34" charset="-128"/>
              </a:rPr>
              <a:t>SNA2008</a:t>
            </a:r>
          </a:p>
          <a:p>
            <a:pPr algn="ctr"/>
            <a:r>
              <a:rPr lang="it-IT" altLang="it-IT" sz="1400" dirty="0" smtClean="0">
                <a:ea typeface="ＭＳ Ｐゴシック" pitchFamily="34" charset="-128"/>
              </a:rPr>
              <a:t> </a:t>
            </a:r>
            <a:r>
              <a:rPr lang="it-IT" altLang="it-IT" sz="1400" b="1" i="1" dirty="0" err="1" smtClean="0">
                <a:ea typeface="ＭＳ Ｐゴシック" pitchFamily="34" charset="-128"/>
              </a:rPr>
              <a:t>Handbook</a:t>
            </a:r>
            <a:r>
              <a:rPr lang="it-IT" altLang="it-IT" sz="1400" b="1" i="1" dirty="0" smtClean="0">
                <a:ea typeface="ＭＳ Ｐゴシック" pitchFamily="34" charset="-128"/>
              </a:rPr>
              <a:t> </a:t>
            </a:r>
            <a:r>
              <a:rPr lang="it-IT" altLang="it-IT" sz="1400" b="1" i="1" dirty="0">
                <a:ea typeface="ＭＳ Ｐゴシック" pitchFamily="34" charset="-128"/>
              </a:rPr>
              <a:t>on Non-profit </a:t>
            </a:r>
            <a:r>
              <a:rPr lang="it-IT" altLang="it-IT" sz="1400" b="1" i="1" dirty="0" err="1">
                <a:ea typeface="ＭＳ Ｐゴシック" pitchFamily="34" charset="-128"/>
              </a:rPr>
              <a:t>Institutions</a:t>
            </a:r>
            <a:r>
              <a:rPr lang="it-IT" altLang="it-IT" sz="1400" dirty="0">
                <a:ea typeface="ＭＳ Ｐゴシック" pitchFamily="34" charset="-128"/>
              </a:rPr>
              <a:t> </a:t>
            </a:r>
            <a:r>
              <a:rPr lang="it-IT" altLang="it-IT" sz="1400" dirty="0" smtClean="0">
                <a:ea typeface="ＭＳ Ｐゴシック" pitchFamily="34" charset="-128"/>
              </a:rPr>
              <a:t>(UN, </a:t>
            </a:r>
            <a:r>
              <a:rPr lang="it-IT" altLang="it-IT" sz="1400" dirty="0">
                <a:ea typeface="ＭＳ Ｐゴシック" pitchFamily="34" charset="-128"/>
              </a:rPr>
              <a:t>2003 e 2010) </a:t>
            </a:r>
            <a:r>
              <a:rPr lang="it-IT" altLang="it-IT" sz="1400" dirty="0" smtClean="0">
                <a:ea typeface="ＭＳ Ｐゴシック" pitchFamily="34" charset="-128"/>
              </a:rPr>
              <a:t>*</a:t>
            </a:r>
          </a:p>
          <a:p>
            <a:pPr algn="ctr">
              <a:spcBef>
                <a:spcPts val="600"/>
              </a:spcBef>
            </a:pPr>
            <a:r>
              <a:rPr lang="it-IT" sz="1200" dirty="0" smtClean="0">
                <a:solidFill>
                  <a:schemeClr val="tx1">
                    <a:lumMod val="75000"/>
                    <a:lumOff val="25000"/>
                  </a:schemeClr>
                </a:solidFill>
                <a:latin typeface="Arial" panose="020B0604020202020204" pitchFamily="34" charset="0"/>
                <a:cs typeface="Arial" panose="020B0604020202020204" pitchFamily="34" charset="0"/>
              </a:rPr>
              <a:t>(*Regole </a:t>
            </a:r>
            <a:r>
              <a:rPr lang="it-IT" sz="1200" dirty="0">
                <a:solidFill>
                  <a:schemeClr val="tx1">
                    <a:lumMod val="75000"/>
                    <a:lumOff val="25000"/>
                  </a:schemeClr>
                </a:solidFill>
                <a:latin typeface="Arial" panose="020B0604020202020204" pitchFamily="34" charset="0"/>
                <a:cs typeface="Arial" panose="020B0604020202020204" pitchFamily="34" charset="0"/>
              </a:rPr>
              <a:t>internazionali per la misurazione dell’economia e la produzione di statistiche  omogenee e comparabili)</a:t>
            </a:r>
          </a:p>
          <a:p>
            <a:pPr algn="just">
              <a:spcBef>
                <a:spcPts val="600"/>
              </a:spcBef>
              <a:defRPr/>
            </a:pPr>
            <a:r>
              <a:rPr lang="it-IT" altLang="it-IT" sz="1400" dirty="0" smtClean="0">
                <a:solidFill>
                  <a:schemeClr val="tx1">
                    <a:lumMod val="75000"/>
                    <a:lumOff val="25000"/>
                  </a:schemeClr>
                </a:solidFill>
                <a:latin typeface="Arial" panose="020B0604020202020204" pitchFamily="34" charset="0"/>
                <a:cs typeface="Arial" panose="020B0604020202020204" pitchFamily="34" charset="0"/>
              </a:rPr>
              <a:t>Unità </a:t>
            </a:r>
            <a:r>
              <a:rPr lang="it-IT" altLang="it-IT" sz="1400" dirty="0">
                <a:solidFill>
                  <a:schemeClr val="tx1">
                    <a:lumMod val="75000"/>
                    <a:lumOff val="25000"/>
                  </a:schemeClr>
                </a:solidFill>
                <a:latin typeface="Arial" panose="020B0604020202020204" pitchFamily="34" charset="0"/>
                <a:cs typeface="Arial" panose="020B0604020202020204" pitchFamily="34" charset="0"/>
              </a:rPr>
              <a:t>giuridico - economica dotata o meno di personalità giuridica, di natura privata, che produce beni e servizi destinabili o non destinabili alla vendita e che, in base alle leggi vigenti o a proprie norme statutarie, </a:t>
            </a:r>
            <a:r>
              <a:rPr lang="it-IT" altLang="it-IT" sz="1400" b="1" dirty="0">
                <a:solidFill>
                  <a:srgbClr val="EC6907"/>
                </a:solidFill>
                <a:latin typeface="Arial" panose="020B0604020202020204" pitchFamily="34" charset="0"/>
                <a:cs typeface="Arial" panose="020B0604020202020204" pitchFamily="34" charset="0"/>
              </a:rPr>
              <a:t>non ha facoltà di distribuire, anche indirettamente, profitti o altri guadagni</a:t>
            </a:r>
            <a:r>
              <a:rPr lang="it-IT" altLang="it-IT" sz="1400" dirty="0">
                <a:solidFill>
                  <a:schemeClr val="tx1">
                    <a:lumMod val="75000"/>
                    <a:lumOff val="25000"/>
                  </a:schemeClr>
                </a:solidFill>
                <a:latin typeface="Arial" panose="020B0604020202020204" pitchFamily="34" charset="0"/>
                <a:cs typeface="Arial" panose="020B0604020202020204" pitchFamily="34" charset="0"/>
              </a:rPr>
              <a:t>, diversi dalla remunerazione del lavoro prestato, ai soggetti che la hanno istituita o ai </a:t>
            </a:r>
            <a:r>
              <a:rPr lang="it-IT" altLang="it-IT" sz="1400" dirty="0" smtClean="0">
                <a:solidFill>
                  <a:schemeClr val="tx1">
                    <a:lumMod val="75000"/>
                    <a:lumOff val="25000"/>
                  </a:schemeClr>
                </a:solidFill>
                <a:latin typeface="Arial" panose="020B0604020202020204" pitchFamily="34" charset="0"/>
                <a:cs typeface="Arial" panose="020B0604020202020204" pitchFamily="34" charset="0"/>
              </a:rPr>
              <a:t>soci.</a:t>
            </a:r>
          </a:p>
          <a:p>
            <a:pPr algn="just">
              <a:defRPr/>
            </a:pPr>
            <a:endParaRPr lang="it-IT" altLang="it-IT" sz="1400" dirty="0" smtClean="0">
              <a:solidFill>
                <a:schemeClr val="tx1">
                  <a:lumMod val="75000"/>
                  <a:lumOff val="25000"/>
                </a:schemeClr>
              </a:solidFill>
              <a:latin typeface="Arial" panose="020B0604020202020204" pitchFamily="34" charset="0"/>
              <a:cs typeface="Arial" panose="020B0604020202020204" pitchFamily="34" charset="0"/>
            </a:endParaRPr>
          </a:p>
          <a:p>
            <a:pPr algn="just">
              <a:defRPr/>
            </a:pPr>
            <a:r>
              <a:rPr lang="it-IT" altLang="it-IT" sz="1400" b="1" dirty="0" smtClean="0">
                <a:solidFill>
                  <a:schemeClr val="tx1">
                    <a:lumMod val="75000"/>
                    <a:lumOff val="25000"/>
                  </a:schemeClr>
                </a:solidFill>
                <a:latin typeface="Arial" panose="020B0604020202020204" pitchFamily="34" charset="0"/>
                <a:cs typeface="Arial" panose="020B0604020202020204" pitchFamily="34" charset="0"/>
              </a:rPr>
              <a:t>Requisiti</a:t>
            </a:r>
            <a:endParaRPr lang="it-IT" altLang="it-IT" sz="1400" b="1" dirty="0">
              <a:solidFill>
                <a:schemeClr val="tx1">
                  <a:lumMod val="75000"/>
                  <a:lumOff val="25000"/>
                </a:schemeClr>
              </a:solidFill>
              <a:latin typeface="Arial" panose="020B0604020202020204" pitchFamily="34" charset="0"/>
              <a:cs typeface="Arial" panose="020B0604020202020204" pitchFamily="34" charset="0"/>
            </a:endParaRPr>
          </a:p>
          <a:p>
            <a:pPr marL="95250" indent="-95250">
              <a:buClr>
                <a:srgbClr val="EC6907"/>
              </a:buClr>
              <a:buFont typeface="Arial" panose="020B0604020202020204" pitchFamily="34" charset="0"/>
              <a:buChar char="•"/>
            </a:pPr>
            <a:r>
              <a:rPr lang="it-IT" sz="1400" dirty="0" smtClean="0">
                <a:solidFill>
                  <a:schemeClr val="tx1">
                    <a:lumMod val="75000"/>
                    <a:lumOff val="25000"/>
                  </a:schemeClr>
                </a:solidFill>
                <a:latin typeface="Arial" panose="020B0604020202020204" pitchFamily="34" charset="0"/>
                <a:cs typeface="Arial" panose="020B0604020202020204" pitchFamily="34" charset="0"/>
              </a:rPr>
              <a:t> Natura </a:t>
            </a:r>
            <a:r>
              <a:rPr lang="it-IT" sz="1400" dirty="0">
                <a:solidFill>
                  <a:schemeClr val="tx1">
                    <a:lumMod val="75000"/>
                    <a:lumOff val="25000"/>
                  </a:schemeClr>
                </a:solidFill>
                <a:latin typeface="Arial" panose="020B0604020202020204" pitchFamily="34" charset="0"/>
                <a:cs typeface="Arial" panose="020B0604020202020204" pitchFamily="34" charset="0"/>
              </a:rPr>
              <a:t>privata e non profit</a:t>
            </a:r>
          </a:p>
          <a:p>
            <a:pPr marL="95250" indent="-95250">
              <a:buClr>
                <a:srgbClr val="EC6907"/>
              </a:buClr>
              <a:buFont typeface="Arial" panose="020B0604020202020204" pitchFamily="34" charset="0"/>
              <a:buChar char="•"/>
            </a:pPr>
            <a:r>
              <a:rPr lang="it-IT" sz="1400" dirty="0" smtClean="0">
                <a:solidFill>
                  <a:schemeClr val="tx1">
                    <a:lumMod val="75000"/>
                    <a:lumOff val="25000"/>
                  </a:schemeClr>
                </a:solidFill>
                <a:latin typeface="Arial" panose="020B0604020202020204" pitchFamily="34" charset="0"/>
                <a:cs typeface="Arial" panose="020B0604020202020204" pitchFamily="34" charset="0"/>
              </a:rPr>
              <a:t> Costituzione </a:t>
            </a:r>
            <a:r>
              <a:rPr lang="it-IT" sz="1400" dirty="0">
                <a:solidFill>
                  <a:schemeClr val="tx1">
                    <a:lumMod val="75000"/>
                    <a:lumOff val="25000"/>
                  </a:schemeClr>
                </a:solidFill>
                <a:latin typeface="Arial" panose="020B0604020202020204" pitchFamily="34" charset="0"/>
                <a:cs typeface="Arial" panose="020B0604020202020204" pitchFamily="34" charset="0"/>
              </a:rPr>
              <a:t>formale</a:t>
            </a:r>
          </a:p>
          <a:p>
            <a:pPr marL="95250" indent="-95250">
              <a:buClr>
                <a:srgbClr val="EC6907"/>
              </a:buClr>
              <a:buFont typeface="Arial" panose="020B0604020202020204" pitchFamily="34" charset="0"/>
              <a:buChar char="•"/>
              <a:tabLst>
                <a:tab pos="95250" algn="l"/>
              </a:tabLst>
            </a:pPr>
            <a:r>
              <a:rPr lang="it-IT" sz="1400" dirty="0" smtClean="0">
                <a:solidFill>
                  <a:schemeClr val="tx1">
                    <a:lumMod val="75000"/>
                    <a:lumOff val="25000"/>
                  </a:schemeClr>
                </a:solidFill>
                <a:latin typeface="Arial" panose="020B0604020202020204" pitchFamily="34" charset="0"/>
                <a:cs typeface="Arial" panose="020B0604020202020204" pitchFamily="34" charset="0"/>
              </a:rPr>
              <a:t> Autonomia </a:t>
            </a:r>
            <a:r>
              <a:rPr lang="it-IT" sz="1400" dirty="0">
                <a:solidFill>
                  <a:schemeClr val="tx1">
                    <a:lumMod val="75000"/>
                    <a:lumOff val="25000"/>
                  </a:schemeClr>
                </a:solidFill>
                <a:latin typeface="Arial" panose="020B0604020202020204" pitchFamily="34" charset="0"/>
                <a:cs typeface="Arial" panose="020B0604020202020204" pitchFamily="34" charset="0"/>
              </a:rPr>
              <a:t>istituzionale</a:t>
            </a:r>
          </a:p>
          <a:p>
            <a:pPr marL="95250" indent="-95250">
              <a:buClr>
                <a:srgbClr val="EC6907"/>
              </a:buClr>
              <a:buFont typeface="Arial" panose="020B0604020202020204" pitchFamily="34" charset="0"/>
              <a:buChar char="•"/>
            </a:pPr>
            <a:r>
              <a:rPr lang="it-IT" sz="1400" dirty="0" smtClean="0">
                <a:solidFill>
                  <a:schemeClr val="tx1">
                    <a:lumMod val="75000"/>
                    <a:lumOff val="25000"/>
                  </a:schemeClr>
                </a:solidFill>
                <a:latin typeface="Arial" panose="020B0604020202020204" pitchFamily="34" charset="0"/>
                <a:cs typeface="Arial" panose="020B0604020202020204" pitchFamily="34" charset="0"/>
              </a:rPr>
              <a:t> Adesione </a:t>
            </a:r>
            <a:r>
              <a:rPr lang="it-IT" sz="1400" dirty="0">
                <a:solidFill>
                  <a:schemeClr val="tx1">
                    <a:lumMod val="75000"/>
                    <a:lumOff val="25000"/>
                  </a:schemeClr>
                </a:solidFill>
                <a:latin typeface="Arial" panose="020B0604020202020204" pitchFamily="34" charset="0"/>
                <a:cs typeface="Arial" panose="020B0604020202020204" pitchFamily="34" charset="0"/>
              </a:rPr>
              <a:t>volontaria</a:t>
            </a:r>
          </a:p>
          <a:p>
            <a:pPr algn="just">
              <a:defRPr/>
            </a:pPr>
            <a:endParaRPr lang="it-IT" altLang="it-IT" sz="1400" dirty="0" smtClean="0">
              <a:solidFill>
                <a:schemeClr val="tx1">
                  <a:lumMod val="75000"/>
                  <a:lumOff val="25000"/>
                </a:schemeClr>
              </a:solidFill>
              <a:latin typeface="Arial" panose="020B0604020202020204" pitchFamily="34" charset="0"/>
              <a:cs typeface="Arial" panose="020B0604020202020204" pitchFamily="34" charset="0"/>
            </a:endParaRPr>
          </a:p>
          <a:p>
            <a:pPr algn="just">
              <a:defRPr/>
            </a:pPr>
            <a:endParaRPr lang="it-IT" altLang="it-IT" sz="1400" dirty="0">
              <a:solidFill>
                <a:schemeClr val="tx1">
                  <a:lumMod val="75000"/>
                  <a:lumOff val="25000"/>
                </a:schemeClr>
              </a:solidFill>
              <a:latin typeface="Arial" panose="020B0604020202020204" pitchFamily="34" charset="0"/>
              <a:cs typeface="Arial" panose="020B0604020202020204" pitchFamily="34" charset="0"/>
            </a:endParaRPr>
          </a:p>
          <a:p>
            <a:pPr algn="just">
              <a:defRPr/>
            </a:pPr>
            <a:endParaRPr lang="it-IT" altLang="it-IT" sz="1400" dirty="0" smtClean="0">
              <a:solidFill>
                <a:schemeClr val="tx1">
                  <a:lumMod val="75000"/>
                  <a:lumOff val="25000"/>
                </a:schemeClr>
              </a:solidFill>
              <a:latin typeface="Arial" panose="020B0604020202020204" pitchFamily="34" charset="0"/>
              <a:cs typeface="Arial" panose="020B0604020202020204" pitchFamily="34" charset="0"/>
            </a:endParaRPr>
          </a:p>
          <a:p>
            <a:pPr algn="just">
              <a:defRPr/>
            </a:pPr>
            <a:endParaRPr lang="it-IT" altLang="it-IT" sz="1400" dirty="0" smtClean="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Rettangolo arrotondato 5"/>
          <p:cNvSpPr/>
          <p:nvPr/>
        </p:nvSpPr>
        <p:spPr>
          <a:xfrm>
            <a:off x="6266597" y="712123"/>
            <a:ext cx="5732059" cy="5380196"/>
          </a:xfrm>
          <a:prstGeom prst="roundRect">
            <a:avLst/>
          </a:prstGeom>
          <a:noFill/>
          <a:ln>
            <a:prstDash val="dash"/>
          </a:ln>
        </p:spPr>
        <p:style>
          <a:lnRef idx="2">
            <a:schemeClr val="accent1"/>
          </a:lnRef>
          <a:fillRef idx="1">
            <a:schemeClr val="lt1"/>
          </a:fillRef>
          <a:effectRef idx="0">
            <a:schemeClr val="accent1"/>
          </a:effectRef>
          <a:fontRef idx="minor">
            <a:schemeClr val="dk1"/>
          </a:fontRef>
        </p:style>
        <p:txBody>
          <a:bodyPr wrap="square" lIns="0" tIns="0" rIns="0" bIns="0">
            <a:spAutoFit/>
          </a:bodyPr>
          <a:lstStyle/>
          <a:p>
            <a:pPr algn="ctr">
              <a:defRPr/>
            </a:pPr>
            <a:r>
              <a:rPr lang="it-IT" altLang="it-IT" sz="1600" b="1" dirty="0">
                <a:solidFill>
                  <a:srgbClr val="0070C0"/>
                </a:solidFill>
                <a:latin typeface="Arial" panose="020B0604020202020204" pitchFamily="34" charset="0"/>
                <a:cs typeface="Arial" panose="020B0604020202020204" pitchFamily="34" charset="0"/>
              </a:rPr>
              <a:t>Terzo settore - </a:t>
            </a:r>
            <a:r>
              <a:rPr lang="it-IT" sz="1600" b="1" spc="-5" dirty="0">
                <a:solidFill>
                  <a:srgbClr val="0070C0"/>
                </a:solidFill>
                <a:latin typeface="Arial" panose="020B0604020202020204" pitchFamily="34" charset="0"/>
                <a:cs typeface="Arial" panose="020B0604020202020204" pitchFamily="34" charset="0"/>
              </a:rPr>
              <a:t>Legge </a:t>
            </a:r>
            <a:r>
              <a:rPr lang="it-IT" sz="1600" b="1" dirty="0">
                <a:solidFill>
                  <a:srgbClr val="0070C0"/>
                </a:solidFill>
                <a:latin typeface="Arial" panose="020B0604020202020204" pitchFamily="34" charset="0"/>
                <a:cs typeface="Arial" panose="020B0604020202020204" pitchFamily="34" charset="0"/>
              </a:rPr>
              <a:t>6</a:t>
            </a:r>
            <a:r>
              <a:rPr lang="it-IT" sz="1600" b="1" spc="130" dirty="0">
                <a:solidFill>
                  <a:srgbClr val="0070C0"/>
                </a:solidFill>
                <a:latin typeface="Arial" panose="020B0604020202020204" pitchFamily="34" charset="0"/>
                <a:cs typeface="Arial" panose="020B0604020202020204" pitchFamily="34" charset="0"/>
              </a:rPr>
              <a:t> </a:t>
            </a:r>
            <a:r>
              <a:rPr lang="it-IT" sz="1600" b="1" dirty="0">
                <a:solidFill>
                  <a:srgbClr val="0070C0"/>
                </a:solidFill>
                <a:latin typeface="Arial" panose="020B0604020202020204" pitchFamily="34" charset="0"/>
                <a:cs typeface="Arial" panose="020B0604020202020204" pitchFamily="34" charset="0"/>
              </a:rPr>
              <a:t>giugno </a:t>
            </a:r>
            <a:r>
              <a:rPr lang="it-IT" sz="1600" b="1" spc="-5" dirty="0">
                <a:solidFill>
                  <a:srgbClr val="0070C0"/>
                </a:solidFill>
                <a:latin typeface="Arial" panose="020B0604020202020204" pitchFamily="34" charset="0"/>
                <a:cs typeface="Arial" panose="020B0604020202020204" pitchFamily="34" charset="0"/>
              </a:rPr>
              <a:t>2016 n.106</a:t>
            </a:r>
          </a:p>
          <a:p>
            <a:pPr algn="just">
              <a:defRPr/>
            </a:pPr>
            <a:r>
              <a:rPr lang="it-IT" sz="1400" dirty="0">
                <a:solidFill>
                  <a:schemeClr val="tx1">
                    <a:lumMod val="75000"/>
                    <a:lumOff val="25000"/>
                  </a:schemeClr>
                </a:solidFill>
                <a:latin typeface="Arial" panose="020B0604020202020204" pitchFamily="34" charset="0"/>
                <a:cs typeface="Arial" panose="020B0604020202020204" pitchFamily="34" charset="0"/>
              </a:rPr>
              <a:t>Titolo II: Sono enti del Terzo settore i seguenti enti che svolgono (in via esclusiva o principale) una o </a:t>
            </a:r>
            <a:r>
              <a:rPr lang="it-IT" sz="1400" b="1" dirty="0">
                <a:solidFill>
                  <a:srgbClr val="0070C0"/>
                </a:solidFill>
                <a:latin typeface="Arial" panose="020B0604020202020204" pitchFamily="34" charset="0"/>
                <a:cs typeface="Arial" panose="020B0604020202020204" pitchFamily="34" charset="0"/>
              </a:rPr>
              <a:t>più attività di interesse generale:  </a:t>
            </a:r>
          </a:p>
          <a:p>
            <a:pPr algn="just">
              <a:defRPr/>
            </a:pPr>
            <a:endParaRPr lang="it-IT" sz="1400" b="1"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Organizzazioni di volontariato</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Associazioni di promozione sociale</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 Enti filantropici</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 Imprese sociali, incluse le cooperative sociali</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 Reti associative</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 Società di mutuo soccorso</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 Altri enti del Terzo settore </a:t>
            </a:r>
          </a:p>
          <a:p>
            <a:pPr marL="285750" indent="-285750" algn="just">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Gli enti religiosi civilmente riconosciuti limitatamente alle attività di interesse generale di cui all’art. 5 eventualmente svolte, possono optare per l’iscrizione al Registro ed essere riconosciuti come ETS alle condizioni di cui all’art. 4, co. 3.</a:t>
            </a:r>
          </a:p>
          <a:p>
            <a:pPr algn="just">
              <a:defRPr/>
            </a:pPr>
            <a:endParaRPr lang="it-IT" altLang="it-IT" sz="1600" b="1" dirty="0">
              <a:solidFill>
                <a:schemeClr val="tx1">
                  <a:lumMod val="75000"/>
                  <a:lumOff val="25000"/>
                </a:schemeClr>
              </a:solidFill>
              <a:latin typeface="Arial" panose="020B0604020202020204" pitchFamily="34" charset="0"/>
              <a:cs typeface="Arial" panose="020B0604020202020204" pitchFamily="34" charset="0"/>
            </a:endParaRPr>
          </a:p>
          <a:p>
            <a:pPr algn="just">
              <a:defRPr/>
            </a:pPr>
            <a:endParaRPr lang="it-IT" altLang="it-IT" sz="1400" b="1" dirty="0">
              <a:solidFill>
                <a:schemeClr val="tx1">
                  <a:lumMod val="75000"/>
                  <a:lumOff val="25000"/>
                </a:schemeClr>
              </a:solidFill>
              <a:latin typeface="Arial" panose="020B0604020202020204" pitchFamily="34" charset="0"/>
              <a:cs typeface="Arial" panose="020B0604020202020204" pitchFamily="34" charset="0"/>
            </a:endParaRPr>
          </a:p>
          <a:p>
            <a:pPr algn="just">
              <a:defRPr/>
            </a:pPr>
            <a:r>
              <a:rPr lang="it-IT" altLang="it-IT" sz="1400" b="1" dirty="0">
                <a:solidFill>
                  <a:schemeClr val="tx1">
                    <a:lumMod val="75000"/>
                    <a:lumOff val="25000"/>
                  </a:schemeClr>
                </a:solidFill>
                <a:latin typeface="Arial" panose="020B0604020202020204" pitchFamily="34" charset="0"/>
                <a:cs typeface="Arial" panose="020B0604020202020204" pitchFamily="34" charset="0"/>
              </a:rPr>
              <a:t>Non sono enti del Terzo settore</a:t>
            </a:r>
            <a:r>
              <a:rPr lang="it-IT" altLang="it-IT" sz="1400" dirty="0">
                <a:solidFill>
                  <a:schemeClr val="tx1">
                    <a:lumMod val="75000"/>
                    <a:lumOff val="25000"/>
                  </a:schemeClr>
                </a:solidFill>
                <a:latin typeface="Arial" panose="020B0604020202020204" pitchFamily="34" charset="0"/>
                <a:cs typeface="Arial" panose="020B0604020202020204" pitchFamily="34" charset="0"/>
              </a:rPr>
              <a:t> le formazioni e </a:t>
            </a:r>
            <a:r>
              <a:rPr lang="it-IT" altLang="it-IT" sz="1400" b="1" dirty="0">
                <a:solidFill>
                  <a:schemeClr val="tx1">
                    <a:lumMod val="75000"/>
                    <a:lumOff val="25000"/>
                  </a:schemeClr>
                </a:solidFill>
                <a:latin typeface="Arial" panose="020B0604020202020204" pitchFamily="34" charset="0"/>
                <a:cs typeface="Arial" panose="020B0604020202020204" pitchFamily="34" charset="0"/>
              </a:rPr>
              <a:t>le  associazioni politiche, i sindacati, le associazioni professionali e di rappresentanza </a:t>
            </a:r>
            <a:r>
              <a:rPr lang="it-IT" altLang="it-IT" sz="1400" b="1" dirty="0" smtClean="0">
                <a:solidFill>
                  <a:schemeClr val="tx1">
                    <a:lumMod val="75000"/>
                    <a:lumOff val="25000"/>
                  </a:schemeClr>
                </a:solidFill>
                <a:latin typeface="Arial" panose="020B0604020202020204" pitchFamily="34" charset="0"/>
                <a:cs typeface="Arial" panose="020B0604020202020204" pitchFamily="34" charset="0"/>
              </a:rPr>
              <a:t>di </a:t>
            </a:r>
            <a:r>
              <a:rPr lang="it-IT" altLang="it-IT" sz="1400" b="1" dirty="0">
                <a:solidFill>
                  <a:schemeClr val="tx1">
                    <a:lumMod val="75000"/>
                    <a:lumOff val="25000"/>
                  </a:schemeClr>
                </a:solidFill>
                <a:latin typeface="Arial" panose="020B0604020202020204" pitchFamily="34" charset="0"/>
                <a:cs typeface="Arial" panose="020B0604020202020204" pitchFamily="34" charset="0"/>
              </a:rPr>
              <a:t>categorie economiche, le associazioni di datori di lavoro</a:t>
            </a:r>
            <a:r>
              <a:rPr lang="it-IT" altLang="it-IT" sz="1400" dirty="0" smtClean="0">
                <a:solidFill>
                  <a:schemeClr val="tx1">
                    <a:lumMod val="75000"/>
                    <a:lumOff val="25000"/>
                  </a:schemeClr>
                </a:solidFill>
                <a:latin typeface="Arial" panose="020B0604020202020204" pitchFamily="34" charset="0"/>
                <a:cs typeface="Arial" panose="020B0604020202020204" pitchFamily="34" charset="0"/>
              </a:rPr>
              <a:t>.</a:t>
            </a:r>
          </a:p>
        </p:txBody>
      </p:sp>
      <p:sp>
        <p:nvSpPr>
          <p:cNvPr id="7" name="Rettangolo 6"/>
          <p:cNvSpPr/>
          <p:nvPr/>
        </p:nvSpPr>
        <p:spPr>
          <a:xfrm>
            <a:off x="2905127" y="3697757"/>
            <a:ext cx="3072592" cy="2246769"/>
          </a:xfrm>
          <a:prstGeom prst="rect">
            <a:avLst/>
          </a:prstGeom>
        </p:spPr>
        <p:txBody>
          <a:bodyPr wrap="square">
            <a:spAutoFit/>
          </a:bodyPr>
          <a:lstStyle/>
          <a:p>
            <a:pPr fontAlgn="auto">
              <a:buClr>
                <a:srgbClr val="F37406"/>
              </a:buClr>
              <a:defRPr/>
            </a:pPr>
            <a:r>
              <a:rPr lang="it-IT" altLang="it-IT" sz="1400" b="1" dirty="0" smtClean="0">
                <a:solidFill>
                  <a:schemeClr val="tx1">
                    <a:lumMod val="75000"/>
                    <a:lumOff val="25000"/>
                  </a:schemeClr>
                </a:solidFill>
                <a:latin typeface="Arial" panose="020B0604020202020204" pitchFamily="34" charset="0"/>
                <a:cs typeface="Arial" panose="020B0604020202020204" pitchFamily="34" charset="0"/>
              </a:rPr>
              <a:t>Forme giuridiche</a:t>
            </a:r>
          </a:p>
          <a:p>
            <a:pPr marL="171450" indent="-171450" fontAlgn="auto">
              <a:buClr>
                <a:srgbClr val="F37406"/>
              </a:buClr>
              <a:buFont typeface="Arial" panose="020B0604020202020204" pitchFamily="34" charset="0"/>
              <a:buChar char="•"/>
              <a:defRPr/>
            </a:pPr>
            <a:r>
              <a:rPr lang="it-IT" altLang="it-IT" sz="1400" dirty="0" smtClean="0">
                <a:solidFill>
                  <a:schemeClr val="tx1">
                    <a:lumMod val="75000"/>
                    <a:lumOff val="25000"/>
                  </a:schemeClr>
                </a:solidFill>
                <a:latin typeface="Arial" panose="020B0604020202020204" pitchFamily="34" charset="0"/>
                <a:cs typeface="Arial" panose="020B0604020202020204" pitchFamily="34" charset="0"/>
              </a:rPr>
              <a:t>Associazione</a:t>
            </a:r>
            <a:endParaRPr lang="it-IT" altLang="it-IT" sz="1400" dirty="0">
              <a:solidFill>
                <a:schemeClr val="tx1">
                  <a:lumMod val="75000"/>
                  <a:lumOff val="25000"/>
                </a:schemeClr>
              </a:solidFill>
              <a:latin typeface="Arial" panose="020B0604020202020204" pitchFamily="34" charset="0"/>
              <a:cs typeface="Arial" panose="020B0604020202020204" pitchFamily="34" charset="0"/>
            </a:endParaRPr>
          </a:p>
          <a:p>
            <a:pPr marL="171450" indent="-171450" fontAlgn="auto">
              <a:buClr>
                <a:srgbClr val="F37406"/>
              </a:buClr>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Comitato</a:t>
            </a:r>
          </a:p>
          <a:p>
            <a:pPr marL="171450" indent="-171450" fontAlgn="auto">
              <a:buClr>
                <a:srgbClr val="F37406"/>
              </a:buClr>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Fondazione </a:t>
            </a:r>
          </a:p>
          <a:p>
            <a:pPr marL="171450" indent="-171450" fontAlgn="auto">
              <a:buClr>
                <a:srgbClr val="F37406"/>
              </a:buClr>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Cooperativa sociale</a:t>
            </a:r>
          </a:p>
          <a:p>
            <a:pPr marL="171450" indent="-171450" fontAlgn="auto">
              <a:buClr>
                <a:srgbClr val="F37406"/>
              </a:buClr>
              <a:buFont typeface="Arial" panose="020B0604020202020204" pitchFamily="34" charset="0"/>
              <a:buChar char="•"/>
              <a:defRPr/>
            </a:pPr>
            <a:r>
              <a:rPr lang="it-IT" altLang="it-IT" sz="1400" dirty="0">
                <a:solidFill>
                  <a:schemeClr val="tx1">
                    <a:lumMod val="75000"/>
                    <a:lumOff val="25000"/>
                  </a:schemeClr>
                </a:solidFill>
                <a:latin typeface="Arial" panose="020B0604020202020204" pitchFamily="34" charset="0"/>
                <a:cs typeface="Arial" panose="020B0604020202020204" pitchFamily="34" charset="0"/>
              </a:rPr>
              <a:t>Ente ecclesiastico</a:t>
            </a:r>
          </a:p>
          <a:p>
            <a:pPr marL="171450" indent="-171450">
              <a:buClr>
                <a:srgbClr val="F37406"/>
              </a:buClr>
              <a:buFont typeface="Arial" panose="020B0604020202020204" pitchFamily="34" charset="0"/>
              <a:buChar char="•"/>
              <a:defRPr/>
            </a:pPr>
            <a:r>
              <a:rPr lang="en-US" altLang="it-IT" sz="1400" dirty="0" err="1">
                <a:solidFill>
                  <a:schemeClr val="tx1">
                    <a:lumMod val="75000"/>
                    <a:lumOff val="25000"/>
                  </a:schemeClr>
                </a:solidFill>
                <a:latin typeface="Arial" panose="020B0604020202020204" pitchFamily="34" charset="0"/>
                <a:cs typeface="Arial" panose="020B0604020202020204" pitchFamily="34" charset="0"/>
              </a:rPr>
              <a:t>Altro</a:t>
            </a:r>
            <a:r>
              <a:rPr lang="en-US" altLang="it-IT" sz="1400" dirty="0">
                <a:solidFill>
                  <a:schemeClr val="tx1">
                    <a:lumMod val="75000"/>
                    <a:lumOff val="25000"/>
                  </a:schemeClr>
                </a:solidFill>
                <a:latin typeface="Arial" panose="020B0604020202020204" pitchFamily="34" charset="0"/>
                <a:cs typeface="Arial" panose="020B0604020202020204" pitchFamily="34" charset="0"/>
              </a:rPr>
              <a:t> </a:t>
            </a:r>
            <a:r>
              <a:rPr lang="en-US" altLang="it-IT" sz="1400" dirty="0" err="1">
                <a:solidFill>
                  <a:schemeClr val="tx1">
                    <a:lumMod val="75000"/>
                    <a:lumOff val="25000"/>
                  </a:schemeClr>
                </a:solidFill>
                <a:latin typeface="Arial" panose="020B0604020202020204" pitchFamily="34" charset="0"/>
                <a:cs typeface="Arial" panose="020B0604020202020204" pitchFamily="34" charset="0"/>
              </a:rPr>
              <a:t>ente</a:t>
            </a:r>
            <a:r>
              <a:rPr lang="en-US" altLang="it-IT" sz="1400" dirty="0">
                <a:solidFill>
                  <a:schemeClr val="tx1">
                    <a:lumMod val="75000"/>
                    <a:lumOff val="25000"/>
                  </a:schemeClr>
                </a:solidFill>
                <a:latin typeface="Arial" panose="020B0604020202020204" pitchFamily="34" charset="0"/>
                <a:cs typeface="Arial" panose="020B0604020202020204" pitchFamily="34" charset="0"/>
              </a:rPr>
              <a:t> </a:t>
            </a:r>
            <a:r>
              <a:rPr lang="en-US" altLang="it-IT" sz="1400" dirty="0" err="1">
                <a:solidFill>
                  <a:schemeClr val="tx1">
                    <a:lumMod val="75000"/>
                    <a:lumOff val="25000"/>
                  </a:schemeClr>
                </a:solidFill>
                <a:latin typeface="Arial" panose="020B0604020202020204" pitchFamily="34" charset="0"/>
                <a:cs typeface="Arial" panose="020B0604020202020204" pitchFamily="34" charset="0"/>
              </a:rPr>
              <a:t>privato</a:t>
            </a:r>
            <a:r>
              <a:rPr lang="en-US" altLang="it-IT" sz="1400" dirty="0">
                <a:solidFill>
                  <a:schemeClr val="tx1">
                    <a:lumMod val="75000"/>
                    <a:lumOff val="25000"/>
                  </a:schemeClr>
                </a:solidFill>
                <a:latin typeface="Arial" panose="020B0604020202020204" pitchFamily="34" charset="0"/>
                <a:cs typeface="Arial" panose="020B0604020202020204" pitchFamily="34" charset="0"/>
              </a:rPr>
              <a:t> (</a:t>
            </a:r>
            <a:r>
              <a:rPr lang="it-IT" altLang="it-IT" sz="1400" dirty="0">
                <a:solidFill>
                  <a:schemeClr val="tx1">
                    <a:lumMod val="75000"/>
                    <a:lumOff val="25000"/>
                  </a:schemeClr>
                </a:solidFill>
                <a:latin typeface="Arial" panose="020B0604020202020204" pitchFamily="34" charset="0"/>
                <a:cs typeface="Arial" panose="020B0604020202020204" pitchFamily="34" charset="0"/>
              </a:rPr>
              <a:t>istituti scolastici, sanitari, socio-assistenziali, università, ex-IPAB, imprese sociali)</a:t>
            </a:r>
          </a:p>
        </p:txBody>
      </p:sp>
      <p:sp>
        <p:nvSpPr>
          <p:cNvPr id="8" name="CasellaDiTesto 7">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5467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BDA235-2A1B-1115-9DA2-EE71986062BD}"/>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lgn="just">
              <a:defRPr/>
            </a:pPr>
            <a:r>
              <a:rPr lang="it-IT" sz="2400" b="1" dirty="0" smtClean="0">
                <a:solidFill>
                  <a:schemeClr val="bg1"/>
                </a:solidFill>
                <a:latin typeface="Arial"/>
                <a:cs typeface="Arial"/>
              </a:rPr>
              <a:t>Il settore non profit in Italia in base agli ultimi dati disponibili</a:t>
            </a:r>
            <a:endParaRPr lang="it-IT" sz="2400" b="1" dirty="0">
              <a:solidFill>
                <a:schemeClr val="bg1"/>
              </a:solidFill>
              <a:latin typeface="Arial"/>
              <a:cs typeface="Arial"/>
            </a:endParaRPr>
          </a:p>
        </p:txBody>
      </p:sp>
      <p:sp>
        <p:nvSpPr>
          <p:cNvPr id="7" name="Rettangolo 6"/>
          <p:cNvSpPr/>
          <p:nvPr/>
        </p:nvSpPr>
        <p:spPr>
          <a:xfrm>
            <a:off x="254074" y="957961"/>
            <a:ext cx="7249033" cy="2400657"/>
          </a:xfrm>
          <a:prstGeom prst="rect">
            <a:avLst/>
          </a:prstGeom>
        </p:spPr>
        <p:txBody>
          <a:bodyPr wrap="square">
            <a:spAutoFit/>
          </a:bodyPr>
          <a:lstStyle/>
          <a:p>
            <a:pPr algn="just"/>
            <a:r>
              <a:rPr lang="it-IT" dirty="0">
                <a:solidFill>
                  <a:schemeClr val="tx1">
                    <a:lumMod val="65000"/>
                    <a:lumOff val="35000"/>
                  </a:schemeClr>
                </a:solidFill>
                <a:latin typeface="Arial"/>
                <a:cs typeface="Arial"/>
              </a:rPr>
              <a:t>Le informazioni statistiche sul </a:t>
            </a:r>
            <a:r>
              <a:rPr lang="it-IT" b="1" dirty="0">
                <a:solidFill>
                  <a:schemeClr val="tx1">
                    <a:lumMod val="65000"/>
                    <a:lumOff val="35000"/>
                  </a:schemeClr>
                </a:solidFill>
                <a:latin typeface="Arial"/>
                <a:cs typeface="Arial"/>
              </a:rPr>
              <a:t>numero di istituzioni non profit attive in Italia </a:t>
            </a:r>
            <a:r>
              <a:rPr lang="it-IT" dirty="0">
                <a:solidFill>
                  <a:schemeClr val="tx1">
                    <a:lumMod val="65000"/>
                    <a:lumOff val="35000"/>
                  </a:schemeClr>
                </a:solidFill>
                <a:latin typeface="Arial"/>
                <a:cs typeface="Arial"/>
              </a:rPr>
              <a:t>e sulle loro principali caratteristiche strutturali vengono diffuse </a:t>
            </a:r>
            <a:r>
              <a:rPr lang="it-IT" b="1" dirty="0" smtClean="0">
                <a:solidFill>
                  <a:srgbClr val="DC712B"/>
                </a:solidFill>
                <a:latin typeface="Arial"/>
                <a:cs typeface="Arial"/>
              </a:rPr>
              <a:t>annualmente</a:t>
            </a:r>
            <a:r>
              <a:rPr lang="it-IT" dirty="0" smtClean="0">
                <a:solidFill>
                  <a:schemeClr val="tx1">
                    <a:lumMod val="65000"/>
                    <a:lumOff val="35000"/>
                  </a:schemeClr>
                </a:solidFill>
                <a:latin typeface="Arial"/>
                <a:cs typeface="Arial"/>
              </a:rPr>
              <a:t> a </a:t>
            </a:r>
            <a:r>
              <a:rPr lang="it-IT" dirty="0">
                <a:solidFill>
                  <a:schemeClr val="tx1">
                    <a:lumMod val="65000"/>
                    <a:lumOff val="35000"/>
                  </a:schemeClr>
                </a:solidFill>
                <a:latin typeface="Arial"/>
                <a:cs typeface="Arial"/>
              </a:rPr>
              <a:t>partire dai dati del </a:t>
            </a:r>
            <a:r>
              <a:rPr lang="it-IT" b="1" dirty="0">
                <a:solidFill>
                  <a:schemeClr val="tx1">
                    <a:lumMod val="65000"/>
                    <a:lumOff val="35000"/>
                  </a:schemeClr>
                </a:solidFill>
                <a:latin typeface="Arial"/>
                <a:cs typeface="Arial"/>
              </a:rPr>
              <a:t>Registro </a:t>
            </a:r>
            <a:r>
              <a:rPr lang="it-IT" b="1" dirty="0" smtClean="0">
                <a:solidFill>
                  <a:schemeClr val="tx1">
                    <a:lumMod val="65000"/>
                    <a:lumOff val="35000"/>
                  </a:schemeClr>
                </a:solidFill>
                <a:latin typeface="Arial"/>
                <a:cs typeface="Arial"/>
              </a:rPr>
              <a:t>statistico, </a:t>
            </a:r>
            <a:r>
              <a:rPr lang="it-IT" dirty="0" smtClean="0">
                <a:solidFill>
                  <a:schemeClr val="tx1">
                    <a:lumMod val="65000"/>
                    <a:lumOff val="35000"/>
                  </a:schemeClr>
                </a:solidFill>
                <a:latin typeface="Arial"/>
                <a:cs typeface="Arial"/>
              </a:rPr>
              <a:t>il cui</a:t>
            </a:r>
            <a:r>
              <a:rPr lang="it-IT" b="1" dirty="0" smtClean="0">
                <a:solidFill>
                  <a:schemeClr val="tx1">
                    <a:lumMod val="65000"/>
                    <a:lumOff val="35000"/>
                  </a:schemeClr>
                </a:solidFill>
                <a:latin typeface="Arial"/>
                <a:cs typeface="Arial"/>
              </a:rPr>
              <a:t> </a:t>
            </a:r>
            <a:r>
              <a:rPr lang="it-IT" dirty="0" smtClean="0">
                <a:solidFill>
                  <a:srgbClr val="DC712B"/>
                </a:solidFill>
                <a:latin typeface="Arial"/>
                <a:cs typeface="Arial"/>
              </a:rPr>
              <a:t>ultimo </a:t>
            </a:r>
            <a:r>
              <a:rPr lang="it-IT" dirty="0">
                <a:solidFill>
                  <a:srgbClr val="DC712B"/>
                </a:solidFill>
                <a:latin typeface="Arial"/>
                <a:cs typeface="Arial"/>
              </a:rPr>
              <a:t>aggiornamento </a:t>
            </a:r>
            <a:r>
              <a:rPr lang="it-IT" dirty="0">
                <a:solidFill>
                  <a:schemeClr val="tx1">
                    <a:lumMod val="65000"/>
                    <a:lumOff val="35000"/>
                  </a:schemeClr>
                </a:solidFill>
                <a:latin typeface="Arial"/>
                <a:cs typeface="Arial"/>
              </a:rPr>
              <a:t>fa riferimento all’anno </a:t>
            </a:r>
            <a:r>
              <a:rPr lang="it-IT" b="1" dirty="0" smtClean="0">
                <a:solidFill>
                  <a:srgbClr val="DC712B"/>
                </a:solidFill>
                <a:latin typeface="Arial"/>
                <a:cs typeface="Arial"/>
              </a:rPr>
              <a:t>2020</a:t>
            </a:r>
            <a:r>
              <a:rPr lang="it-IT" dirty="0" smtClean="0">
                <a:solidFill>
                  <a:schemeClr val="tx1">
                    <a:lumMod val="65000"/>
                    <a:lumOff val="35000"/>
                  </a:schemeClr>
                </a:solidFill>
                <a:latin typeface="Arial"/>
                <a:cs typeface="Arial"/>
              </a:rPr>
              <a:t>.</a:t>
            </a:r>
          </a:p>
          <a:p>
            <a:pPr algn="just"/>
            <a:endParaRPr lang="it-IT" b="1" dirty="0" smtClean="0">
              <a:solidFill>
                <a:schemeClr val="tx1">
                  <a:lumMod val="65000"/>
                  <a:lumOff val="35000"/>
                </a:schemeClr>
              </a:solidFill>
              <a:latin typeface="Arial"/>
              <a:cs typeface="Arial"/>
            </a:endParaRPr>
          </a:p>
          <a:p>
            <a:pPr algn="just"/>
            <a:r>
              <a:rPr lang="it-IT" dirty="0">
                <a:solidFill>
                  <a:schemeClr val="tx1">
                    <a:lumMod val="65000"/>
                    <a:lumOff val="35000"/>
                  </a:schemeClr>
                </a:solidFill>
                <a:latin typeface="Arial"/>
                <a:cs typeface="Arial"/>
              </a:rPr>
              <a:t>Al 31 dicembre 2020 le istituzioni non profit attive in Italia sono </a:t>
            </a:r>
            <a:r>
              <a:rPr lang="it-IT" sz="2400" b="1" dirty="0">
                <a:solidFill>
                  <a:schemeClr val="accent2"/>
                </a:solidFill>
                <a:latin typeface="Arial"/>
                <a:cs typeface="Arial"/>
              </a:rPr>
              <a:t>363.499</a:t>
            </a:r>
            <a:r>
              <a:rPr lang="it-IT" sz="2400" dirty="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e, complessivamente, impiegano </a:t>
            </a:r>
            <a:r>
              <a:rPr lang="it-IT" sz="2400" b="1" dirty="0" smtClean="0">
                <a:solidFill>
                  <a:schemeClr val="accent2"/>
                </a:solidFill>
                <a:latin typeface="Arial"/>
                <a:cs typeface="Arial"/>
              </a:rPr>
              <a:t>870.183</a:t>
            </a:r>
            <a:r>
              <a:rPr lang="it-IT" sz="2400" b="1" dirty="0" smtClean="0">
                <a:solidFill>
                  <a:schemeClr val="tx1">
                    <a:lumMod val="65000"/>
                    <a:lumOff val="35000"/>
                  </a:schemeClr>
                </a:solidFill>
                <a:latin typeface="Arial"/>
                <a:cs typeface="Arial"/>
              </a:rPr>
              <a:t> </a:t>
            </a:r>
            <a:r>
              <a:rPr lang="it-IT" b="1" dirty="0" smtClean="0">
                <a:solidFill>
                  <a:schemeClr val="tx1">
                    <a:lumMod val="65000"/>
                    <a:lumOff val="35000"/>
                  </a:schemeClr>
                </a:solidFill>
                <a:latin typeface="Arial"/>
                <a:cs typeface="Arial"/>
              </a:rPr>
              <a:t>Dipendenti.</a:t>
            </a:r>
          </a:p>
          <a:p>
            <a:pPr algn="just"/>
            <a:endParaRPr lang="it-IT" dirty="0">
              <a:solidFill>
                <a:schemeClr val="tx1">
                  <a:lumMod val="65000"/>
                  <a:lumOff val="35000"/>
                </a:schemeClr>
              </a:solidFill>
              <a:latin typeface="Arial"/>
              <a:cs typeface="Arial"/>
            </a:endParaRPr>
          </a:p>
        </p:txBody>
      </p:sp>
      <p:pic>
        <p:nvPicPr>
          <p:cNvPr id="14" name="Immagine 13"/>
          <p:cNvPicPr>
            <a:picLocks noChangeAspect="1"/>
          </p:cNvPicPr>
          <p:nvPr/>
        </p:nvPicPr>
        <p:blipFill rotWithShape="1">
          <a:blip r:embed="rId2"/>
          <a:srcRect l="16081" t="16839" r="14575"/>
          <a:stretch/>
        </p:blipFill>
        <p:spPr>
          <a:xfrm>
            <a:off x="7503107" y="2163097"/>
            <a:ext cx="4472584" cy="3218199"/>
          </a:xfrm>
          <a:prstGeom prst="rect">
            <a:avLst/>
          </a:prstGeom>
        </p:spPr>
      </p:pic>
      <p:sp>
        <p:nvSpPr>
          <p:cNvPr id="15" name="Rettangolo 14"/>
          <p:cNvSpPr/>
          <p:nvPr/>
        </p:nvSpPr>
        <p:spPr>
          <a:xfrm>
            <a:off x="380647" y="3570731"/>
            <a:ext cx="7122460" cy="2031325"/>
          </a:xfrm>
          <a:prstGeom prst="rect">
            <a:avLst/>
          </a:prstGeom>
        </p:spPr>
        <p:txBody>
          <a:bodyPr wrap="square">
            <a:spAutoFit/>
          </a:bodyPr>
          <a:lstStyle/>
          <a:p>
            <a:pPr algn="just"/>
            <a:r>
              <a:rPr lang="it-IT" dirty="0">
                <a:solidFill>
                  <a:schemeClr val="tx1">
                    <a:lumMod val="65000"/>
                    <a:lumOff val="35000"/>
                  </a:schemeClr>
                </a:solidFill>
                <a:latin typeface="Arial"/>
                <a:cs typeface="Arial"/>
              </a:rPr>
              <a:t>Le INP presentano una </a:t>
            </a:r>
            <a:r>
              <a:rPr lang="it-IT" b="1" dirty="0">
                <a:solidFill>
                  <a:schemeClr val="tx1">
                    <a:lumMod val="65000"/>
                    <a:lumOff val="35000"/>
                  </a:schemeClr>
                </a:solidFill>
                <a:latin typeface="Arial"/>
                <a:cs typeface="Arial"/>
              </a:rPr>
              <a:t>distribuzione territoriale </a:t>
            </a:r>
            <a:r>
              <a:rPr lang="it-IT" dirty="0">
                <a:solidFill>
                  <a:schemeClr val="tx1">
                    <a:lumMod val="65000"/>
                    <a:lumOff val="35000"/>
                  </a:schemeClr>
                </a:solidFill>
                <a:latin typeface="Arial"/>
                <a:cs typeface="Arial"/>
              </a:rPr>
              <a:t>piuttosto </a:t>
            </a:r>
            <a:r>
              <a:rPr lang="it-IT" b="1" dirty="0">
                <a:solidFill>
                  <a:schemeClr val="tx1">
                    <a:lumMod val="65000"/>
                    <a:lumOff val="35000"/>
                  </a:schemeClr>
                </a:solidFill>
                <a:latin typeface="Arial"/>
                <a:cs typeface="Arial"/>
              </a:rPr>
              <a:t>concentrata</a:t>
            </a:r>
            <a:r>
              <a:rPr lang="it-IT" dirty="0">
                <a:solidFill>
                  <a:schemeClr val="tx1">
                    <a:lumMod val="65000"/>
                    <a:lumOff val="35000"/>
                  </a:schemeClr>
                </a:solidFill>
                <a:latin typeface="Arial"/>
                <a:cs typeface="Arial"/>
              </a:rPr>
              <a:t>: </a:t>
            </a:r>
            <a:r>
              <a:rPr lang="it-IT" b="1" dirty="0">
                <a:solidFill>
                  <a:schemeClr val="accent2"/>
                </a:solidFill>
                <a:latin typeface="Arial"/>
                <a:cs typeface="Arial"/>
              </a:rPr>
              <a:t>oltre il 50% </a:t>
            </a:r>
            <a:r>
              <a:rPr lang="it-IT" dirty="0">
                <a:solidFill>
                  <a:schemeClr val="tx1">
                    <a:lumMod val="65000"/>
                    <a:lumOff val="35000"/>
                  </a:schemeClr>
                </a:solidFill>
                <a:latin typeface="Arial"/>
                <a:cs typeface="Arial"/>
              </a:rPr>
              <a:t>è attivo </a:t>
            </a:r>
            <a:r>
              <a:rPr lang="it-IT" dirty="0" smtClean="0">
                <a:solidFill>
                  <a:schemeClr val="tx1">
                    <a:lumMod val="65000"/>
                    <a:lumOff val="35000"/>
                  </a:schemeClr>
                </a:solidFill>
                <a:latin typeface="Arial"/>
                <a:cs typeface="Arial"/>
              </a:rPr>
              <a:t>nel </a:t>
            </a:r>
            <a:r>
              <a:rPr lang="it-IT" b="1" dirty="0" smtClean="0">
                <a:solidFill>
                  <a:schemeClr val="tx1">
                    <a:lumMod val="65000"/>
                    <a:lumOff val="35000"/>
                  </a:schemeClr>
                </a:solidFill>
                <a:latin typeface="Arial"/>
                <a:cs typeface="Arial"/>
              </a:rPr>
              <a:t>Nord</a:t>
            </a:r>
            <a:r>
              <a:rPr lang="it-IT" dirty="0">
                <a:solidFill>
                  <a:schemeClr val="tx1">
                    <a:lumMod val="65000"/>
                    <a:lumOff val="35000"/>
                  </a:schemeClr>
                </a:solidFill>
                <a:latin typeface="Arial"/>
                <a:cs typeface="Arial"/>
              </a:rPr>
              <a:t>, il 22,2% </a:t>
            </a:r>
            <a:r>
              <a:rPr lang="it-IT" dirty="0" smtClean="0">
                <a:solidFill>
                  <a:schemeClr val="tx1">
                    <a:lumMod val="65000"/>
                    <a:lumOff val="35000"/>
                  </a:schemeClr>
                </a:solidFill>
                <a:latin typeface="Arial"/>
                <a:cs typeface="Arial"/>
              </a:rPr>
              <a:t>nel </a:t>
            </a:r>
            <a:r>
              <a:rPr lang="it-IT" dirty="0">
                <a:solidFill>
                  <a:schemeClr val="tx1">
                    <a:lumMod val="65000"/>
                    <a:lumOff val="35000"/>
                  </a:schemeClr>
                </a:solidFill>
                <a:latin typeface="Arial"/>
                <a:cs typeface="Arial"/>
              </a:rPr>
              <a:t>Centro, il 18,2% e il 9,4% rispettivamente </a:t>
            </a:r>
            <a:r>
              <a:rPr lang="it-IT" dirty="0" smtClean="0">
                <a:solidFill>
                  <a:schemeClr val="tx1">
                    <a:lumMod val="65000"/>
                    <a:lumOff val="35000"/>
                  </a:schemeClr>
                </a:solidFill>
                <a:latin typeface="Arial"/>
                <a:cs typeface="Arial"/>
              </a:rPr>
              <a:t>nel </a:t>
            </a:r>
            <a:r>
              <a:rPr lang="it-IT" dirty="0">
                <a:solidFill>
                  <a:schemeClr val="tx1">
                    <a:lumMod val="65000"/>
                    <a:lumOff val="35000"/>
                  </a:schemeClr>
                </a:solidFill>
                <a:latin typeface="Arial"/>
                <a:cs typeface="Arial"/>
              </a:rPr>
              <a:t>Sud e nelle Isole. </a:t>
            </a:r>
          </a:p>
          <a:p>
            <a:pPr algn="just"/>
            <a:endParaRPr lang="it-IT" dirty="0">
              <a:solidFill>
                <a:schemeClr val="tx1">
                  <a:lumMod val="65000"/>
                  <a:lumOff val="35000"/>
                </a:schemeClr>
              </a:solidFill>
              <a:latin typeface="Arial"/>
              <a:cs typeface="Arial"/>
            </a:endParaRPr>
          </a:p>
          <a:p>
            <a:pPr algn="just"/>
            <a:r>
              <a:rPr lang="it-IT" dirty="0">
                <a:solidFill>
                  <a:schemeClr val="tx1">
                    <a:lumMod val="65000"/>
                    <a:lumOff val="35000"/>
                  </a:schemeClr>
                </a:solidFill>
                <a:latin typeface="Arial"/>
                <a:cs typeface="Arial"/>
              </a:rPr>
              <a:t>In riferimento ai </a:t>
            </a:r>
            <a:r>
              <a:rPr lang="it-IT" b="1" dirty="0">
                <a:solidFill>
                  <a:schemeClr val="tx1">
                    <a:lumMod val="65000"/>
                    <a:lumOff val="35000"/>
                  </a:schemeClr>
                </a:solidFill>
                <a:latin typeface="Arial"/>
                <a:cs typeface="Arial"/>
              </a:rPr>
              <a:t>dipendenti</a:t>
            </a:r>
            <a:r>
              <a:rPr lang="it-IT" dirty="0">
                <a:solidFill>
                  <a:schemeClr val="tx1">
                    <a:lumMod val="65000"/>
                    <a:lumOff val="35000"/>
                  </a:schemeClr>
                </a:solidFill>
                <a:latin typeface="Arial"/>
                <a:cs typeface="Arial"/>
              </a:rPr>
              <a:t> la concentrazione territoriale è anche più </a:t>
            </a:r>
            <a:r>
              <a:rPr lang="it-IT" dirty="0" smtClean="0">
                <a:solidFill>
                  <a:schemeClr val="tx1">
                    <a:lumMod val="65000"/>
                    <a:lumOff val="35000"/>
                  </a:schemeClr>
                </a:solidFill>
                <a:latin typeface="Arial"/>
                <a:cs typeface="Arial"/>
              </a:rPr>
              <a:t>evidente</a:t>
            </a:r>
            <a:r>
              <a:rPr lang="it-IT" dirty="0">
                <a:solidFill>
                  <a:schemeClr val="tx1">
                    <a:lumMod val="65000"/>
                    <a:lumOff val="35000"/>
                  </a:schemeClr>
                </a:solidFill>
                <a:latin typeface="Arial"/>
                <a:cs typeface="Arial"/>
              </a:rPr>
              <a:t>: per il </a:t>
            </a:r>
            <a:r>
              <a:rPr lang="it-IT" b="1" dirty="0">
                <a:solidFill>
                  <a:schemeClr val="accent2"/>
                </a:solidFill>
                <a:latin typeface="Arial"/>
                <a:cs typeface="Arial"/>
              </a:rPr>
              <a:t>57,2%</a:t>
            </a:r>
            <a:r>
              <a:rPr lang="it-IT" dirty="0">
                <a:solidFill>
                  <a:schemeClr val="tx1">
                    <a:lumMod val="65000"/>
                    <a:lumOff val="35000"/>
                  </a:schemeClr>
                </a:solidFill>
                <a:latin typeface="Arial"/>
                <a:cs typeface="Arial"/>
              </a:rPr>
              <a:t> sono impiegati </a:t>
            </a:r>
            <a:r>
              <a:rPr lang="it-IT" b="1" dirty="0">
                <a:solidFill>
                  <a:schemeClr val="tx1">
                    <a:lumMod val="65000"/>
                    <a:lumOff val="35000"/>
                  </a:schemeClr>
                </a:solidFill>
                <a:latin typeface="Arial"/>
                <a:cs typeface="Arial"/>
              </a:rPr>
              <a:t>nelle regioni del Nord </a:t>
            </a:r>
            <a:r>
              <a:rPr lang="it-IT" dirty="0">
                <a:solidFill>
                  <a:schemeClr val="tx1">
                    <a:lumMod val="65000"/>
                    <a:lumOff val="35000"/>
                  </a:schemeClr>
                </a:solidFill>
                <a:latin typeface="Arial"/>
                <a:cs typeface="Arial"/>
              </a:rPr>
              <a:t>contro il 20,0% del Mezzogiorno.</a:t>
            </a:r>
          </a:p>
        </p:txBody>
      </p:sp>
      <p:sp>
        <p:nvSpPr>
          <p:cNvPr id="6" name="Rettangolo 5"/>
          <p:cNvSpPr/>
          <p:nvPr/>
        </p:nvSpPr>
        <p:spPr>
          <a:xfrm>
            <a:off x="7949486" y="1388578"/>
            <a:ext cx="3579826" cy="461665"/>
          </a:xfrm>
          <a:prstGeom prst="rect">
            <a:avLst/>
          </a:prstGeom>
        </p:spPr>
        <p:txBody>
          <a:bodyPr wrap="none">
            <a:spAutoFit/>
          </a:bodyPr>
          <a:lstStyle/>
          <a:p>
            <a:r>
              <a:rPr lang="it-IT" sz="1200" b="1" dirty="0" smtClean="0">
                <a:solidFill>
                  <a:schemeClr val="tx1">
                    <a:lumMod val="65000"/>
                    <a:lumOff val="35000"/>
                  </a:schemeClr>
                </a:solidFill>
                <a:latin typeface="Arial"/>
                <a:cs typeface="Arial"/>
              </a:rPr>
              <a:t>Istituzioni non profit e ripartizione geografica</a:t>
            </a:r>
            <a:r>
              <a:rPr lang="it-IT" sz="1200" dirty="0" smtClean="0">
                <a:solidFill>
                  <a:schemeClr val="tx1">
                    <a:lumMod val="65000"/>
                    <a:lumOff val="35000"/>
                  </a:schemeClr>
                </a:solidFill>
                <a:latin typeface="Arial"/>
                <a:cs typeface="Arial"/>
              </a:rPr>
              <a:t>. </a:t>
            </a:r>
            <a:endParaRPr lang="it-IT" sz="1200" dirty="0">
              <a:solidFill>
                <a:schemeClr val="tx1">
                  <a:lumMod val="65000"/>
                  <a:lumOff val="35000"/>
                </a:schemeClr>
              </a:solidFill>
              <a:latin typeface="Arial"/>
              <a:cs typeface="Arial"/>
            </a:endParaRPr>
          </a:p>
          <a:p>
            <a:r>
              <a:rPr lang="it-IT" sz="1200" dirty="0">
                <a:solidFill>
                  <a:schemeClr val="tx1">
                    <a:lumMod val="65000"/>
                    <a:lumOff val="35000"/>
                  </a:schemeClr>
                </a:solidFill>
                <a:latin typeface="Arial"/>
                <a:cs typeface="Arial"/>
              </a:rPr>
              <a:t>Anno </a:t>
            </a:r>
            <a:r>
              <a:rPr lang="it-IT" sz="1200" dirty="0" smtClean="0">
                <a:solidFill>
                  <a:schemeClr val="tx1">
                    <a:lumMod val="65000"/>
                    <a:lumOff val="35000"/>
                  </a:schemeClr>
                </a:solidFill>
                <a:latin typeface="Arial"/>
                <a:cs typeface="Arial"/>
              </a:rPr>
              <a:t>2020, composizioni </a:t>
            </a:r>
            <a:r>
              <a:rPr lang="it-IT" sz="1200" dirty="0">
                <a:solidFill>
                  <a:schemeClr val="tx1">
                    <a:lumMod val="65000"/>
                    <a:lumOff val="35000"/>
                  </a:schemeClr>
                </a:solidFill>
                <a:latin typeface="Arial"/>
                <a:cs typeface="Arial"/>
              </a:rPr>
              <a:t>e percentuali</a:t>
            </a:r>
          </a:p>
        </p:txBody>
      </p:sp>
      <p:sp>
        <p:nvSpPr>
          <p:cNvPr id="8" name="Rettangolo 7"/>
          <p:cNvSpPr/>
          <p:nvPr/>
        </p:nvSpPr>
        <p:spPr>
          <a:xfrm>
            <a:off x="8147456" y="5349307"/>
            <a:ext cx="3318537" cy="261610"/>
          </a:xfrm>
          <a:prstGeom prst="rect">
            <a:avLst/>
          </a:prstGeom>
        </p:spPr>
        <p:txBody>
          <a:bodyPr wrap="none">
            <a:spAutoFit/>
          </a:bodyPr>
          <a:lstStyle/>
          <a:p>
            <a:pPr hangingPunct="0">
              <a:spcBef>
                <a:spcPts val="300"/>
              </a:spcBef>
              <a:spcAft>
                <a:spcPts val="0"/>
              </a:spcAft>
            </a:pPr>
            <a:r>
              <a:rPr lang="it-IT" sz="1100" kern="1400" dirty="0">
                <a:latin typeface="Arial" panose="020B0604020202020204" pitchFamily="34" charset="0"/>
                <a:cs typeface="Arial" panose="020B0604020202020204" pitchFamily="34" charset="0"/>
              </a:rPr>
              <a:t>Fonte: Registro statistico delle istituzioni non profit</a:t>
            </a:r>
            <a:endParaRPr lang="it-IT" sz="4000" kern="1400" dirty="0">
              <a:latin typeface="Arial" panose="020B0604020202020204" pitchFamily="34" charset="0"/>
              <a:ea typeface="Times New Roman" panose="02020603050405020304" pitchFamily="18" charset="0"/>
              <a:cs typeface="Arial" panose="020B0604020202020204" pitchFamily="34" charset="0"/>
            </a:endParaRPr>
          </a:p>
        </p:txBody>
      </p:sp>
      <p:sp>
        <p:nvSpPr>
          <p:cNvPr id="10" name="CasellaDiTesto 9">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282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8E6EDDA-37C3-A858-D166-AB2DF8CD26C0}"/>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Istituzioni </a:t>
            </a:r>
            <a:r>
              <a:rPr lang="it-IT" sz="2400" b="1" dirty="0" smtClean="0">
                <a:solidFill>
                  <a:schemeClr val="bg1"/>
                </a:solidFill>
                <a:latin typeface="Arial"/>
                <a:cs typeface="Arial"/>
              </a:rPr>
              <a:t>non profit e dipendenti: serie storica 2015-2020</a:t>
            </a:r>
            <a:endParaRPr lang="it-IT" sz="2400" b="1" dirty="0">
              <a:solidFill>
                <a:schemeClr val="bg1"/>
              </a:solidFill>
              <a:latin typeface="Arial"/>
              <a:cs typeface="Arial"/>
            </a:endParaRPr>
          </a:p>
        </p:txBody>
      </p:sp>
      <p:grpSp>
        <p:nvGrpSpPr>
          <p:cNvPr id="8" name="Gruppo 7"/>
          <p:cNvGrpSpPr/>
          <p:nvPr/>
        </p:nvGrpSpPr>
        <p:grpSpPr>
          <a:xfrm>
            <a:off x="249525" y="1179039"/>
            <a:ext cx="11774588" cy="3844477"/>
            <a:chOff x="327806" y="972353"/>
            <a:chExt cx="11774588" cy="3844477"/>
          </a:xfrm>
        </p:grpSpPr>
        <p:pic>
          <p:nvPicPr>
            <p:cNvPr id="3" name="Immagine 2"/>
            <p:cNvPicPr>
              <a:picLocks noChangeAspect="1"/>
            </p:cNvPicPr>
            <p:nvPr/>
          </p:nvPicPr>
          <p:blipFill>
            <a:blip r:embed="rId3"/>
            <a:stretch>
              <a:fillRect/>
            </a:stretch>
          </p:blipFill>
          <p:spPr>
            <a:xfrm>
              <a:off x="4824258" y="1254847"/>
              <a:ext cx="7278136" cy="3486024"/>
            </a:xfrm>
            <a:prstGeom prst="rect">
              <a:avLst/>
            </a:prstGeom>
          </p:spPr>
        </p:pic>
        <p:grpSp>
          <p:nvGrpSpPr>
            <p:cNvPr id="18" name="Gruppo 17"/>
            <p:cNvGrpSpPr/>
            <p:nvPr/>
          </p:nvGrpSpPr>
          <p:grpSpPr>
            <a:xfrm>
              <a:off x="327806" y="972353"/>
              <a:ext cx="11369099" cy="3844477"/>
              <a:chOff x="270168" y="1617741"/>
              <a:chExt cx="11369099" cy="3844477"/>
            </a:xfrm>
          </p:grpSpPr>
          <p:sp>
            <p:nvSpPr>
              <p:cNvPr id="6" name="Rettangolo 5"/>
              <p:cNvSpPr/>
              <p:nvPr/>
            </p:nvSpPr>
            <p:spPr>
              <a:xfrm>
                <a:off x="417663" y="1617741"/>
                <a:ext cx="4061996" cy="369332"/>
              </a:xfrm>
              <a:prstGeom prst="rect">
                <a:avLst/>
              </a:prstGeom>
            </p:spPr>
            <p:txBody>
              <a:bodyPr wrap="square">
                <a:spAutoFit/>
              </a:bodyPr>
              <a:lstStyle/>
              <a:p>
                <a:pPr lvl="7" algn="just"/>
                <a:endParaRPr lang="it-IT" b="1" dirty="0">
                  <a:solidFill>
                    <a:schemeClr val="tx1">
                      <a:lumMod val="65000"/>
                      <a:lumOff val="35000"/>
                    </a:schemeClr>
                  </a:solidFill>
                  <a:latin typeface="Arial"/>
                  <a:cs typeface="Arial"/>
                </a:endParaRPr>
              </a:p>
            </p:txBody>
          </p:sp>
          <p:sp>
            <p:nvSpPr>
              <p:cNvPr id="2" name="Rettangolo 1"/>
              <p:cNvSpPr/>
              <p:nvPr/>
            </p:nvSpPr>
            <p:spPr>
              <a:xfrm>
                <a:off x="270168" y="3611711"/>
                <a:ext cx="4137008" cy="1850507"/>
              </a:xfrm>
              <a:prstGeom prst="rect">
                <a:avLst/>
              </a:prstGeom>
            </p:spPr>
            <p:txBody>
              <a:bodyPr wrap="square">
                <a:spAutoFit/>
              </a:bodyPr>
              <a:lstStyle/>
              <a:p>
                <a:pPr>
                  <a:lnSpc>
                    <a:spcPts val="2800"/>
                  </a:lnSpc>
                </a:pPr>
                <a:r>
                  <a:rPr lang="it-IT" b="1" dirty="0">
                    <a:solidFill>
                      <a:schemeClr val="tx1">
                        <a:lumMod val="65000"/>
                        <a:lumOff val="35000"/>
                      </a:schemeClr>
                    </a:solidFill>
                    <a:latin typeface="Arial"/>
                    <a:cs typeface="Arial"/>
                  </a:rPr>
                  <a:t>Tra il 2019 e il 2020 le INP crescono dello </a:t>
                </a:r>
                <a:r>
                  <a:rPr lang="it-IT" b="1" dirty="0" smtClean="0">
                    <a:solidFill>
                      <a:schemeClr val="tx1">
                        <a:lumMod val="65000"/>
                        <a:lumOff val="35000"/>
                      </a:schemeClr>
                    </a:solidFill>
                    <a:latin typeface="Arial"/>
                    <a:cs typeface="Arial"/>
                  </a:rPr>
                  <a:t>0,2%</a:t>
                </a:r>
                <a:r>
                  <a:rPr lang="it-IT" dirty="0" smtClean="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meno di quanto rilevato tra il 2018 e il 2019 (+0,9</a:t>
                </a:r>
                <a:r>
                  <a:rPr lang="it-IT" dirty="0" smtClean="0">
                    <a:solidFill>
                      <a:schemeClr val="tx1">
                        <a:lumMod val="65000"/>
                        <a:lumOff val="35000"/>
                      </a:schemeClr>
                    </a:solidFill>
                    <a:latin typeface="Arial"/>
                    <a:cs typeface="Arial"/>
                  </a:rPr>
                  <a:t>%). </a:t>
                </a:r>
              </a:p>
              <a:p>
                <a:pPr>
                  <a:lnSpc>
                    <a:spcPts val="2800"/>
                  </a:lnSpc>
                </a:pPr>
                <a:r>
                  <a:rPr lang="it-IT" dirty="0" smtClean="0">
                    <a:solidFill>
                      <a:schemeClr val="tx1">
                        <a:lumMod val="65000"/>
                        <a:lumOff val="35000"/>
                      </a:schemeClr>
                    </a:solidFill>
                    <a:latin typeface="Arial"/>
                    <a:cs typeface="Arial"/>
                  </a:rPr>
                  <a:t>La crescita dei </a:t>
                </a:r>
                <a:r>
                  <a:rPr lang="it-IT" b="1" dirty="0">
                    <a:solidFill>
                      <a:schemeClr val="tx1">
                        <a:lumMod val="65000"/>
                        <a:lumOff val="35000"/>
                      </a:schemeClr>
                    </a:solidFill>
                    <a:latin typeface="Arial"/>
                    <a:cs typeface="Arial"/>
                  </a:rPr>
                  <a:t>dipendenti</a:t>
                </a:r>
                <a:r>
                  <a:rPr lang="it-IT" dirty="0">
                    <a:solidFill>
                      <a:schemeClr val="tx1">
                        <a:lumMod val="65000"/>
                        <a:lumOff val="35000"/>
                      </a:schemeClr>
                    </a:solidFill>
                    <a:latin typeface="Arial"/>
                    <a:cs typeface="Arial"/>
                  </a:rPr>
                  <a:t> si </a:t>
                </a:r>
                <a:r>
                  <a:rPr lang="it-IT" dirty="0" smtClean="0">
                    <a:solidFill>
                      <a:schemeClr val="tx1">
                        <a:lumMod val="65000"/>
                        <a:lumOff val="35000"/>
                      </a:schemeClr>
                    </a:solidFill>
                    <a:latin typeface="Arial"/>
                    <a:cs typeface="Arial"/>
                  </a:rPr>
                  <a:t>attesta </a:t>
                </a:r>
                <a:r>
                  <a:rPr lang="it-IT" dirty="0">
                    <a:solidFill>
                      <a:schemeClr val="tx1">
                        <a:lumMod val="65000"/>
                        <a:lumOff val="35000"/>
                      </a:schemeClr>
                    </a:solidFill>
                    <a:latin typeface="Arial"/>
                    <a:cs typeface="Arial"/>
                  </a:rPr>
                  <a:t>intorno </a:t>
                </a:r>
                <a:r>
                  <a:rPr lang="it-IT" b="1" dirty="0">
                    <a:solidFill>
                      <a:schemeClr val="tx1">
                        <a:lumMod val="65000"/>
                        <a:lumOff val="35000"/>
                      </a:schemeClr>
                    </a:solidFill>
                    <a:latin typeface="Arial"/>
                    <a:cs typeface="Arial"/>
                  </a:rPr>
                  <a:t>all’1,0%</a:t>
                </a:r>
                <a:r>
                  <a:rPr lang="it-IT" dirty="0">
                    <a:solidFill>
                      <a:schemeClr val="tx1">
                        <a:lumMod val="65000"/>
                        <a:lumOff val="35000"/>
                      </a:schemeClr>
                    </a:solidFill>
                    <a:latin typeface="Arial"/>
                    <a:cs typeface="Arial"/>
                  </a:rPr>
                  <a:t> in entrambi gli anni. </a:t>
                </a:r>
                <a:endParaRPr lang="it-IT" dirty="0" smtClean="0">
                  <a:solidFill>
                    <a:schemeClr val="tx1">
                      <a:lumMod val="65000"/>
                      <a:lumOff val="35000"/>
                    </a:schemeClr>
                  </a:solidFill>
                  <a:latin typeface="Arial"/>
                  <a:cs typeface="Arial"/>
                </a:endParaRPr>
              </a:p>
            </p:txBody>
          </p:sp>
          <p:grpSp>
            <p:nvGrpSpPr>
              <p:cNvPr id="17" name="Gruppo 16"/>
              <p:cNvGrpSpPr/>
              <p:nvPr/>
            </p:nvGrpSpPr>
            <p:grpSpPr>
              <a:xfrm>
                <a:off x="9376774" y="2404146"/>
                <a:ext cx="2262493" cy="1637118"/>
                <a:chOff x="9376774" y="2404146"/>
                <a:chExt cx="2262493" cy="1637118"/>
              </a:xfrm>
            </p:grpSpPr>
            <p:sp>
              <p:nvSpPr>
                <p:cNvPr id="12" name="Rettangolo 11"/>
                <p:cNvSpPr/>
                <p:nvPr/>
              </p:nvSpPr>
              <p:spPr>
                <a:xfrm>
                  <a:off x="9376774" y="3671932"/>
                  <a:ext cx="845103" cy="369332"/>
                </a:xfrm>
                <a:prstGeom prst="rect">
                  <a:avLst/>
                </a:prstGeom>
              </p:spPr>
              <p:txBody>
                <a:bodyPr wrap="none">
                  <a:spAutoFit/>
                </a:bodyPr>
                <a:lstStyle/>
                <a:p>
                  <a:r>
                    <a:rPr lang="it-IT" b="1" dirty="0" smtClean="0">
                      <a:solidFill>
                        <a:schemeClr val="accent2"/>
                      </a:solidFill>
                      <a:latin typeface="Arial"/>
                      <a:cs typeface="Arial"/>
                    </a:rPr>
                    <a:t>+0,9%</a:t>
                  </a:r>
                  <a:endParaRPr lang="it-IT" dirty="0">
                    <a:solidFill>
                      <a:schemeClr val="accent2"/>
                    </a:solidFill>
                  </a:endParaRPr>
                </a:p>
              </p:txBody>
            </p:sp>
            <p:sp>
              <p:nvSpPr>
                <p:cNvPr id="10" name="Rettangolo 9"/>
                <p:cNvSpPr/>
                <p:nvPr/>
              </p:nvSpPr>
              <p:spPr>
                <a:xfrm>
                  <a:off x="10581321" y="2404146"/>
                  <a:ext cx="845103" cy="369332"/>
                </a:xfrm>
                <a:prstGeom prst="rect">
                  <a:avLst/>
                </a:prstGeom>
              </p:spPr>
              <p:txBody>
                <a:bodyPr wrap="none">
                  <a:spAutoFit/>
                </a:bodyPr>
                <a:lstStyle/>
                <a:p>
                  <a:r>
                    <a:rPr lang="it-IT" b="1" dirty="0" smtClean="0">
                      <a:solidFill>
                        <a:schemeClr val="accent2"/>
                      </a:solidFill>
                      <a:latin typeface="Arial"/>
                      <a:cs typeface="Arial"/>
                    </a:rPr>
                    <a:t>+1,0%</a:t>
                  </a:r>
                  <a:endParaRPr lang="it-IT" dirty="0">
                    <a:solidFill>
                      <a:schemeClr val="accent2"/>
                    </a:solidFill>
                  </a:endParaRPr>
                </a:p>
              </p:txBody>
            </p:sp>
            <p:sp>
              <p:nvSpPr>
                <p:cNvPr id="15" name="Rettangolo 14"/>
                <p:cNvSpPr/>
                <p:nvPr/>
              </p:nvSpPr>
              <p:spPr>
                <a:xfrm>
                  <a:off x="10794164" y="3643247"/>
                  <a:ext cx="845103" cy="369332"/>
                </a:xfrm>
                <a:prstGeom prst="rect">
                  <a:avLst/>
                </a:prstGeom>
              </p:spPr>
              <p:txBody>
                <a:bodyPr wrap="none">
                  <a:spAutoFit/>
                </a:bodyPr>
                <a:lstStyle/>
                <a:p>
                  <a:r>
                    <a:rPr lang="it-IT" b="1" dirty="0" smtClean="0">
                      <a:solidFill>
                        <a:schemeClr val="accent2"/>
                      </a:solidFill>
                      <a:latin typeface="Arial"/>
                      <a:cs typeface="Arial"/>
                    </a:rPr>
                    <a:t>+0,2</a:t>
                  </a:r>
                  <a:r>
                    <a:rPr lang="it-IT" b="1" dirty="0">
                      <a:solidFill>
                        <a:schemeClr val="accent2"/>
                      </a:solidFill>
                      <a:latin typeface="Arial"/>
                      <a:cs typeface="Arial"/>
                    </a:rPr>
                    <a:t>%</a:t>
                  </a:r>
                  <a:endParaRPr lang="it-IT" dirty="0">
                    <a:solidFill>
                      <a:schemeClr val="accent2"/>
                    </a:solidFill>
                  </a:endParaRPr>
                </a:p>
              </p:txBody>
            </p:sp>
          </p:grpSp>
        </p:grpSp>
      </p:grpSp>
      <p:sp>
        <p:nvSpPr>
          <p:cNvPr id="5" name="Rettangolo 4"/>
          <p:cNvSpPr/>
          <p:nvPr/>
        </p:nvSpPr>
        <p:spPr>
          <a:xfrm>
            <a:off x="327806" y="1269993"/>
            <a:ext cx="4194646" cy="1528624"/>
          </a:xfrm>
          <a:prstGeom prst="rect">
            <a:avLst/>
          </a:prstGeom>
        </p:spPr>
        <p:txBody>
          <a:bodyPr wrap="square">
            <a:spAutoFit/>
          </a:bodyPr>
          <a:lstStyle/>
          <a:p>
            <a:pPr>
              <a:lnSpc>
                <a:spcPts val="2800"/>
              </a:lnSpc>
            </a:pPr>
            <a:r>
              <a:rPr lang="it-IT" b="1" dirty="0" smtClean="0">
                <a:solidFill>
                  <a:schemeClr val="tx1">
                    <a:lumMod val="65000"/>
                    <a:lumOff val="35000"/>
                  </a:schemeClr>
                </a:solidFill>
                <a:latin typeface="Arial"/>
                <a:cs typeface="Arial"/>
              </a:rPr>
              <a:t>Dal 2015</a:t>
            </a:r>
            <a:r>
              <a:rPr lang="it-IT" dirty="0" smtClean="0">
                <a:solidFill>
                  <a:schemeClr val="tx1">
                    <a:lumMod val="65000"/>
                    <a:lumOff val="35000"/>
                  </a:schemeClr>
                </a:solidFill>
                <a:latin typeface="Arial"/>
                <a:cs typeface="Arial"/>
              </a:rPr>
              <a:t>, prima edizione del Censimento permanente, le</a:t>
            </a:r>
            <a:r>
              <a:rPr lang="it-IT" b="1" dirty="0" smtClean="0">
                <a:solidFill>
                  <a:schemeClr val="tx1">
                    <a:lumMod val="65000"/>
                    <a:lumOff val="35000"/>
                  </a:schemeClr>
                </a:solidFill>
                <a:latin typeface="Arial"/>
                <a:cs typeface="Arial"/>
              </a:rPr>
              <a:t> istituzioni </a:t>
            </a:r>
            <a:r>
              <a:rPr lang="it-IT" b="1" dirty="0">
                <a:solidFill>
                  <a:schemeClr val="tx1">
                    <a:lumMod val="65000"/>
                    <a:lumOff val="35000"/>
                  </a:schemeClr>
                </a:solidFill>
                <a:latin typeface="Arial"/>
                <a:cs typeface="Arial"/>
              </a:rPr>
              <a:t>non </a:t>
            </a:r>
            <a:r>
              <a:rPr lang="it-IT" b="1" dirty="0" smtClean="0">
                <a:solidFill>
                  <a:schemeClr val="tx1">
                    <a:lumMod val="65000"/>
                    <a:lumOff val="35000"/>
                  </a:schemeClr>
                </a:solidFill>
                <a:latin typeface="Arial"/>
                <a:cs typeface="Arial"/>
              </a:rPr>
              <a:t>profit </a:t>
            </a:r>
            <a:r>
              <a:rPr lang="it-IT" dirty="0" smtClean="0">
                <a:solidFill>
                  <a:schemeClr val="tx1">
                    <a:lumMod val="65000"/>
                    <a:lumOff val="35000"/>
                  </a:schemeClr>
                </a:solidFill>
                <a:latin typeface="Arial"/>
                <a:cs typeface="Arial"/>
              </a:rPr>
              <a:t>sono cresciute dell’</a:t>
            </a:r>
            <a:r>
              <a:rPr lang="it-IT" b="1" dirty="0" smtClean="0">
                <a:solidFill>
                  <a:schemeClr val="accent2"/>
                </a:solidFill>
                <a:latin typeface="Arial"/>
                <a:cs typeface="Arial"/>
              </a:rPr>
              <a:t>8,1%</a:t>
            </a:r>
            <a:r>
              <a:rPr lang="it-IT" dirty="0" smtClean="0">
                <a:solidFill>
                  <a:schemeClr val="accent2"/>
                </a:solidFill>
                <a:latin typeface="Arial"/>
                <a:cs typeface="Arial"/>
              </a:rPr>
              <a:t>,</a:t>
            </a:r>
            <a:r>
              <a:rPr lang="it-IT" b="1" dirty="0" smtClean="0">
                <a:solidFill>
                  <a:schemeClr val="accent2"/>
                </a:solidFill>
                <a:latin typeface="Arial"/>
                <a:cs typeface="Arial"/>
              </a:rPr>
              <a:t> </a:t>
            </a:r>
            <a:r>
              <a:rPr lang="it-IT" dirty="0" smtClean="0">
                <a:solidFill>
                  <a:schemeClr val="tx1">
                    <a:lumMod val="65000"/>
                    <a:lumOff val="35000"/>
                  </a:schemeClr>
                </a:solidFill>
                <a:latin typeface="Arial"/>
                <a:cs typeface="Arial"/>
              </a:rPr>
              <a:t>i </a:t>
            </a:r>
            <a:r>
              <a:rPr lang="it-IT" b="1" dirty="0" smtClean="0">
                <a:solidFill>
                  <a:schemeClr val="tx1">
                    <a:lumMod val="65000"/>
                    <a:lumOff val="35000"/>
                  </a:schemeClr>
                </a:solidFill>
                <a:latin typeface="Arial"/>
                <a:cs typeface="Arial"/>
              </a:rPr>
              <a:t>dipendenti</a:t>
            </a:r>
            <a:r>
              <a:rPr lang="it-IT" dirty="0" smtClean="0">
                <a:solidFill>
                  <a:schemeClr val="tx1">
                    <a:lumMod val="65000"/>
                    <a:lumOff val="35000"/>
                  </a:schemeClr>
                </a:solidFill>
                <a:latin typeface="Arial"/>
                <a:cs typeface="Arial"/>
              </a:rPr>
              <a:t> del </a:t>
            </a:r>
            <a:r>
              <a:rPr lang="it-IT" b="1" dirty="0" smtClean="0">
                <a:solidFill>
                  <a:schemeClr val="accent2"/>
                </a:solidFill>
                <a:latin typeface="Arial"/>
                <a:cs typeface="Arial"/>
              </a:rPr>
              <a:t>10,4%.</a:t>
            </a:r>
            <a:endParaRPr lang="it-IT" b="1" dirty="0">
              <a:solidFill>
                <a:schemeClr val="accent2"/>
              </a:solidFill>
              <a:latin typeface="Arial"/>
              <a:cs typeface="Arial"/>
            </a:endParaRPr>
          </a:p>
        </p:txBody>
      </p:sp>
      <p:sp>
        <p:nvSpPr>
          <p:cNvPr id="13" name="Rettangolo 12"/>
          <p:cNvSpPr/>
          <p:nvPr/>
        </p:nvSpPr>
        <p:spPr>
          <a:xfrm>
            <a:off x="4913199" y="1006822"/>
            <a:ext cx="6705425" cy="307777"/>
          </a:xfrm>
          <a:prstGeom prst="rect">
            <a:avLst/>
          </a:prstGeom>
        </p:spPr>
        <p:txBody>
          <a:bodyPr wrap="none">
            <a:spAutoFit/>
          </a:bodyPr>
          <a:lstStyle/>
          <a:p>
            <a:r>
              <a:rPr lang="it-IT" sz="1400" b="1" dirty="0" smtClean="0">
                <a:solidFill>
                  <a:schemeClr val="tx1">
                    <a:lumMod val="65000"/>
                    <a:lumOff val="35000"/>
                  </a:schemeClr>
                </a:solidFill>
                <a:latin typeface="Arial"/>
                <a:cs typeface="Arial"/>
              </a:rPr>
              <a:t>Istituzioni non profit e dipendenti</a:t>
            </a:r>
            <a:r>
              <a:rPr lang="it-IT" sz="1400" dirty="0" smtClean="0">
                <a:solidFill>
                  <a:schemeClr val="tx1">
                    <a:lumMod val="65000"/>
                    <a:lumOff val="35000"/>
                  </a:schemeClr>
                </a:solidFill>
                <a:latin typeface="Arial"/>
                <a:cs typeface="Arial"/>
              </a:rPr>
              <a:t>. </a:t>
            </a:r>
            <a:r>
              <a:rPr lang="it-IT" sz="1400" dirty="0">
                <a:solidFill>
                  <a:schemeClr val="tx1">
                    <a:lumMod val="65000"/>
                    <a:lumOff val="35000"/>
                  </a:schemeClr>
                </a:solidFill>
                <a:latin typeface="Arial"/>
                <a:cs typeface="Arial"/>
              </a:rPr>
              <a:t>Anni </a:t>
            </a:r>
            <a:r>
              <a:rPr lang="it-IT" sz="1400" dirty="0" smtClean="0">
                <a:solidFill>
                  <a:schemeClr val="tx1">
                    <a:lumMod val="65000"/>
                    <a:lumOff val="35000"/>
                  </a:schemeClr>
                </a:solidFill>
                <a:latin typeface="Arial"/>
                <a:cs typeface="Arial"/>
              </a:rPr>
              <a:t>2015-2020</a:t>
            </a:r>
            <a:r>
              <a:rPr lang="it-IT" sz="1400" dirty="0">
                <a:solidFill>
                  <a:schemeClr val="tx1">
                    <a:lumMod val="65000"/>
                    <a:lumOff val="35000"/>
                  </a:schemeClr>
                </a:solidFill>
                <a:latin typeface="Arial"/>
                <a:cs typeface="Arial"/>
              </a:rPr>
              <a:t>, valori </a:t>
            </a:r>
            <a:r>
              <a:rPr lang="it-IT" sz="1400" dirty="0" smtClean="0">
                <a:solidFill>
                  <a:schemeClr val="tx1">
                    <a:lumMod val="65000"/>
                    <a:lumOff val="35000"/>
                  </a:schemeClr>
                </a:solidFill>
                <a:latin typeface="Arial"/>
                <a:cs typeface="Arial"/>
              </a:rPr>
              <a:t>assoluti e variazioni %</a:t>
            </a:r>
            <a:endParaRPr lang="it-IT" sz="1400" dirty="0">
              <a:solidFill>
                <a:schemeClr val="tx1">
                  <a:lumMod val="65000"/>
                  <a:lumOff val="35000"/>
                </a:schemeClr>
              </a:solidFill>
              <a:latin typeface="Arial"/>
              <a:cs typeface="Arial"/>
            </a:endParaRPr>
          </a:p>
        </p:txBody>
      </p:sp>
      <p:sp>
        <p:nvSpPr>
          <p:cNvPr id="16" name="CasellaDiTesto 15">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731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BDA235-2A1B-1115-9DA2-EE71986062BD}"/>
              </a:ext>
            </a:extLst>
          </p:cNvPr>
          <p:cNvSpPr txBox="1"/>
          <p:nvPr/>
        </p:nvSpPr>
        <p:spPr>
          <a:xfrm>
            <a:off x="-1" y="1126671"/>
            <a:ext cx="12192001" cy="4353463"/>
          </a:xfrm>
          <a:prstGeom prst="rect">
            <a:avLst/>
          </a:prstGeom>
          <a:solidFill>
            <a:srgbClr val="DC712B"/>
          </a:solidFill>
        </p:spPr>
        <p:txBody>
          <a:bodyPr wrap="square" lIns="288000" tIns="144000" rIns="288000" bIns="144000" rtlCol="0" anchor="t" anchorCtr="0">
            <a:spAutoFit/>
          </a:bodyPr>
          <a:lstStyle/>
          <a:p>
            <a:pPr>
              <a:defRPr/>
            </a:pPr>
            <a:endParaRPr lang="it-IT" sz="2400" b="1" dirty="0" smtClean="0">
              <a:solidFill>
                <a:schemeClr val="bg1"/>
              </a:solidFill>
              <a:latin typeface="Arial"/>
              <a:cs typeface="Arial"/>
            </a:endParaRPr>
          </a:p>
          <a:p>
            <a:pPr>
              <a:defRPr/>
            </a:pPr>
            <a:endParaRPr lang="it-IT" sz="2400" b="1" dirty="0">
              <a:solidFill>
                <a:schemeClr val="bg1"/>
              </a:solidFill>
              <a:latin typeface="Arial"/>
              <a:cs typeface="Arial"/>
            </a:endParaRPr>
          </a:p>
          <a:p>
            <a:pPr>
              <a:defRPr/>
            </a:pPr>
            <a:endParaRPr lang="it-IT" sz="2400" b="1" dirty="0" smtClean="0">
              <a:solidFill>
                <a:schemeClr val="bg1"/>
              </a:solidFill>
              <a:latin typeface="Arial"/>
              <a:cs typeface="Arial"/>
            </a:endParaRPr>
          </a:p>
          <a:p>
            <a:pPr>
              <a:defRPr/>
            </a:pPr>
            <a:endParaRPr lang="it-IT" sz="2400" b="1" dirty="0">
              <a:solidFill>
                <a:schemeClr val="bg1"/>
              </a:solidFill>
              <a:latin typeface="Arial"/>
              <a:cs typeface="Arial"/>
            </a:endParaRPr>
          </a:p>
          <a:p>
            <a:pPr algn="ctr">
              <a:defRPr/>
            </a:pPr>
            <a:r>
              <a:rPr lang="it-IT" sz="2400" b="1" dirty="0" smtClean="0">
                <a:solidFill>
                  <a:schemeClr val="bg1"/>
                </a:solidFill>
                <a:latin typeface="Arial"/>
                <a:cs typeface="Arial"/>
              </a:rPr>
              <a:t>I primi risultati della Rilevazione multiscopo 2021</a:t>
            </a:r>
          </a:p>
          <a:p>
            <a:pPr algn="ctr">
              <a:defRPr/>
            </a:pPr>
            <a:r>
              <a:rPr lang="it-IT" sz="2400" b="1" dirty="0">
                <a:solidFill>
                  <a:schemeClr val="bg1"/>
                </a:solidFill>
                <a:latin typeface="Arial"/>
                <a:cs typeface="Arial"/>
              </a:rPr>
              <a:t>r</a:t>
            </a:r>
            <a:r>
              <a:rPr lang="it-IT" sz="2400" b="1" dirty="0" smtClean="0">
                <a:solidFill>
                  <a:schemeClr val="bg1"/>
                </a:solidFill>
                <a:latin typeface="Arial"/>
                <a:cs typeface="Arial"/>
              </a:rPr>
              <a:t>elativi ai volontari</a:t>
            </a:r>
          </a:p>
          <a:p>
            <a:pPr>
              <a:defRPr/>
            </a:pPr>
            <a:endParaRPr lang="it-IT" sz="2400" b="1" dirty="0">
              <a:solidFill>
                <a:schemeClr val="bg1"/>
              </a:solidFill>
              <a:latin typeface="Arial"/>
              <a:cs typeface="Arial"/>
            </a:endParaRPr>
          </a:p>
          <a:p>
            <a:pPr>
              <a:defRPr/>
            </a:pPr>
            <a:endParaRPr lang="it-IT" sz="2400" b="1" dirty="0" smtClean="0">
              <a:solidFill>
                <a:schemeClr val="bg1"/>
              </a:solidFill>
              <a:latin typeface="Arial"/>
              <a:cs typeface="Arial"/>
            </a:endParaRPr>
          </a:p>
          <a:p>
            <a:pPr>
              <a:defRPr/>
            </a:pPr>
            <a:endParaRPr lang="it-IT" sz="2400" b="1" dirty="0">
              <a:solidFill>
                <a:schemeClr val="bg1"/>
              </a:solidFill>
              <a:latin typeface="Arial"/>
              <a:cs typeface="Arial"/>
            </a:endParaRPr>
          </a:p>
          <a:p>
            <a:pPr>
              <a:defRPr/>
            </a:pPr>
            <a:endParaRPr lang="it-IT" sz="2400" b="1" dirty="0" smtClean="0">
              <a:solidFill>
                <a:schemeClr val="bg1"/>
              </a:solidFill>
              <a:latin typeface="Arial"/>
              <a:cs typeface="Arial"/>
            </a:endParaRPr>
          </a:p>
          <a:p>
            <a:pPr>
              <a:defRPr/>
            </a:pPr>
            <a:endParaRPr lang="it-IT" sz="2400" b="1" dirty="0">
              <a:solidFill>
                <a:schemeClr val="bg1"/>
              </a:solidFill>
              <a:latin typeface="Arial"/>
              <a:cs typeface="Arial"/>
            </a:endParaRPr>
          </a:p>
        </p:txBody>
      </p:sp>
      <p:sp>
        <p:nvSpPr>
          <p:cNvPr id="5" name="CasellaDiTesto 4">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250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smtClean="0">
                <a:solidFill>
                  <a:schemeClr val="bg1"/>
                </a:solidFill>
                <a:latin typeface="Arial"/>
                <a:cs typeface="Arial"/>
              </a:rPr>
              <a:t>LE ISTITUZIONI </a:t>
            </a:r>
            <a:r>
              <a:rPr lang="it-IT" sz="2400" b="1" dirty="0">
                <a:solidFill>
                  <a:schemeClr val="bg1"/>
                </a:solidFill>
                <a:latin typeface="Arial"/>
                <a:cs typeface="Arial"/>
              </a:rPr>
              <a:t>NON PROFIT </a:t>
            </a:r>
            <a:r>
              <a:rPr lang="it-IT" sz="2400" b="1" dirty="0" smtClean="0">
                <a:solidFill>
                  <a:schemeClr val="bg1"/>
                </a:solidFill>
                <a:latin typeface="Arial"/>
                <a:cs typeface="Arial"/>
              </a:rPr>
              <a:t>CON VOLONTARI </a:t>
            </a:r>
            <a:r>
              <a:rPr lang="it-IT" sz="2400" b="1" dirty="0">
                <a:solidFill>
                  <a:schemeClr val="bg1"/>
                </a:solidFill>
                <a:latin typeface="Arial"/>
                <a:cs typeface="Arial"/>
              </a:rPr>
              <a:t>E I </a:t>
            </a:r>
            <a:r>
              <a:rPr lang="it-IT" sz="2400" b="1" dirty="0" smtClean="0">
                <a:solidFill>
                  <a:schemeClr val="bg1"/>
                </a:solidFill>
                <a:latin typeface="Arial"/>
                <a:cs typeface="Arial"/>
              </a:rPr>
              <a:t>VOLONTARI NEL 2021 </a:t>
            </a:r>
            <a:endParaRPr lang="it-IT" sz="2400" b="1" dirty="0">
              <a:solidFill>
                <a:schemeClr val="bg1"/>
              </a:solidFill>
              <a:latin typeface="Arial"/>
              <a:cs typeface="Arial"/>
            </a:endParaRPr>
          </a:p>
        </p:txBody>
      </p:sp>
      <p:sp>
        <p:nvSpPr>
          <p:cNvPr id="6" name="Rettangolo 5">
            <a:extLst>
              <a:ext uri="{FF2B5EF4-FFF2-40B4-BE49-F238E27FC236}">
                <a16:creationId xmlns:a16="http://schemas.microsoft.com/office/drawing/2014/main" id="{DB627346-193E-033D-DF0A-0A9CFE943617}"/>
              </a:ext>
            </a:extLst>
          </p:cNvPr>
          <p:cNvSpPr/>
          <p:nvPr/>
        </p:nvSpPr>
        <p:spPr>
          <a:xfrm>
            <a:off x="314747" y="1692853"/>
            <a:ext cx="5330221" cy="1592744"/>
          </a:xfrm>
          <a:prstGeom prst="rect">
            <a:avLst/>
          </a:prstGeom>
        </p:spPr>
        <p:txBody>
          <a:bodyPr wrap="square">
            <a:spAutoFit/>
          </a:bodyPr>
          <a:lstStyle/>
          <a:p>
            <a:pPr marL="493713" indent="-485775">
              <a:lnSpc>
                <a:spcPts val="2133"/>
              </a:lnSpc>
              <a:spcAft>
                <a:spcPts val="1200"/>
              </a:spcAft>
              <a:buClr>
                <a:srgbClr val="DC712B"/>
              </a:buClr>
              <a:buSzPct val="100000"/>
              <a:buFont typeface="Courier New" panose="02070309020205020404" pitchFamily="49" charset="0"/>
              <a:buChar char="o"/>
              <a:defRPr/>
            </a:pPr>
            <a:r>
              <a:rPr lang="it-IT" dirty="0">
                <a:solidFill>
                  <a:schemeClr val="tx1">
                    <a:lumMod val="65000"/>
                    <a:lumOff val="35000"/>
                  </a:schemeClr>
                </a:solidFill>
                <a:latin typeface="Arial"/>
                <a:cs typeface="Arial"/>
              </a:rPr>
              <a:t>Il </a:t>
            </a:r>
            <a:r>
              <a:rPr lang="it-IT" sz="2400" b="1" dirty="0">
                <a:solidFill>
                  <a:schemeClr val="accent2"/>
                </a:solidFill>
                <a:latin typeface="Arial"/>
                <a:cs typeface="Arial"/>
              </a:rPr>
              <a:t>72,1%</a:t>
            </a:r>
            <a:r>
              <a:rPr lang="it-IT" dirty="0">
                <a:solidFill>
                  <a:schemeClr val="tx1">
                    <a:lumMod val="65000"/>
                    <a:lumOff val="35000"/>
                  </a:schemeClr>
                </a:solidFill>
                <a:latin typeface="Arial"/>
                <a:cs typeface="Arial"/>
              </a:rPr>
              <a:t> delle INP attive nel 2021 si </a:t>
            </a:r>
            <a:r>
              <a:rPr lang="it-IT" dirty="0" smtClean="0">
                <a:solidFill>
                  <a:schemeClr val="tx1">
                    <a:lumMod val="65000"/>
                    <a:lumOff val="35000"/>
                  </a:schemeClr>
                </a:solidFill>
                <a:latin typeface="Arial"/>
                <a:cs typeface="Arial"/>
              </a:rPr>
              <a:t>è avvalsa </a:t>
            </a:r>
            <a:r>
              <a:rPr lang="it-IT" dirty="0">
                <a:solidFill>
                  <a:schemeClr val="tx1">
                    <a:lumMod val="65000"/>
                    <a:lumOff val="35000"/>
                  </a:schemeClr>
                </a:solidFill>
                <a:latin typeface="Arial"/>
                <a:cs typeface="Arial"/>
              </a:rPr>
              <a:t>dell’attività gratuita di </a:t>
            </a:r>
            <a:r>
              <a:rPr lang="it-IT" sz="2400" b="1" dirty="0">
                <a:solidFill>
                  <a:schemeClr val="accent2"/>
                </a:solidFill>
                <a:latin typeface="Arial"/>
                <a:cs typeface="Arial"/>
              </a:rPr>
              <a:t>4,661 milioni</a:t>
            </a:r>
            <a:r>
              <a:rPr lang="it-IT" sz="2400" b="1" dirty="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di volontari. </a:t>
            </a:r>
          </a:p>
          <a:p>
            <a:pPr marL="493713" indent="-485775">
              <a:lnSpc>
                <a:spcPts val="2133"/>
              </a:lnSpc>
              <a:spcAft>
                <a:spcPts val="1200"/>
              </a:spcAft>
              <a:buClr>
                <a:srgbClr val="DC712B"/>
              </a:buClr>
              <a:buSzPct val="100000"/>
              <a:buFont typeface="Courier New" panose="02070309020205020404" pitchFamily="49" charset="0"/>
              <a:buChar char="o"/>
              <a:defRPr/>
            </a:pPr>
            <a:r>
              <a:rPr lang="it-IT" b="1" dirty="0">
                <a:solidFill>
                  <a:schemeClr val="tx1">
                    <a:lumMod val="65000"/>
                    <a:lumOff val="35000"/>
                  </a:schemeClr>
                </a:solidFill>
                <a:latin typeface="Arial"/>
                <a:cs typeface="Arial"/>
              </a:rPr>
              <a:t>In calo (-15,7%) </a:t>
            </a:r>
            <a:r>
              <a:rPr lang="it-IT" dirty="0">
                <a:solidFill>
                  <a:schemeClr val="tx1">
                    <a:lumMod val="65000"/>
                    <a:lumOff val="35000"/>
                  </a:schemeClr>
                </a:solidFill>
                <a:latin typeface="Arial"/>
                <a:cs typeface="Arial"/>
              </a:rPr>
              <a:t>rispetto all’ultimo dato disponibile (</a:t>
            </a:r>
            <a:r>
              <a:rPr lang="it-IT" dirty="0" smtClean="0">
                <a:solidFill>
                  <a:schemeClr val="tx1">
                    <a:lumMod val="65000"/>
                    <a:lumOff val="35000"/>
                  </a:schemeClr>
                </a:solidFill>
                <a:latin typeface="Arial"/>
                <a:cs typeface="Arial"/>
              </a:rPr>
              <a:t>2015)</a:t>
            </a:r>
          </a:p>
        </p:txBody>
      </p:sp>
      <p:sp>
        <p:nvSpPr>
          <p:cNvPr id="5" name="Rettangolo 4"/>
          <p:cNvSpPr/>
          <p:nvPr/>
        </p:nvSpPr>
        <p:spPr>
          <a:xfrm>
            <a:off x="188077" y="3800499"/>
            <a:ext cx="5138835" cy="900246"/>
          </a:xfrm>
          <a:prstGeom prst="rect">
            <a:avLst/>
          </a:prstGeom>
        </p:spPr>
        <p:txBody>
          <a:bodyPr wrap="square">
            <a:spAutoFit/>
          </a:bodyPr>
          <a:lstStyle/>
          <a:p>
            <a:pPr marL="493713" indent="-485775">
              <a:lnSpc>
                <a:spcPts val="2133"/>
              </a:lnSpc>
              <a:spcAft>
                <a:spcPts val="1200"/>
              </a:spcAft>
              <a:buClr>
                <a:srgbClr val="DC712B"/>
              </a:buClr>
              <a:buSzPct val="100000"/>
              <a:buFont typeface="Courier New" panose="02070309020205020404" pitchFamily="49" charset="0"/>
              <a:buChar char="o"/>
              <a:defRPr/>
            </a:pPr>
            <a:r>
              <a:rPr lang="it-IT" b="1" dirty="0">
                <a:solidFill>
                  <a:schemeClr val="tx1">
                    <a:lumMod val="65000"/>
                    <a:lumOff val="35000"/>
                  </a:schemeClr>
                </a:solidFill>
                <a:latin typeface="Arial"/>
                <a:cs typeface="Arial"/>
              </a:rPr>
              <a:t>Presenza</a:t>
            </a:r>
            <a:r>
              <a:rPr lang="it-IT" dirty="0">
                <a:solidFill>
                  <a:srgbClr val="595959"/>
                </a:solidFill>
                <a:latin typeface="Arial"/>
                <a:cs typeface="Arial"/>
              </a:rPr>
              <a:t> più </a:t>
            </a:r>
            <a:r>
              <a:rPr lang="it-IT" b="1" dirty="0">
                <a:solidFill>
                  <a:schemeClr val="tx1">
                    <a:lumMod val="65000"/>
                    <a:lumOff val="35000"/>
                  </a:schemeClr>
                </a:solidFill>
                <a:latin typeface="Arial"/>
                <a:cs typeface="Arial"/>
              </a:rPr>
              <a:t>consistente</a:t>
            </a:r>
            <a:r>
              <a:rPr lang="it-IT" dirty="0">
                <a:solidFill>
                  <a:srgbClr val="595959"/>
                </a:solidFill>
                <a:latin typeface="Arial"/>
                <a:cs typeface="Arial"/>
              </a:rPr>
              <a:t> nelle aree del </a:t>
            </a:r>
            <a:r>
              <a:rPr lang="it-IT" b="1" dirty="0">
                <a:solidFill>
                  <a:schemeClr val="tx1">
                    <a:lumMod val="65000"/>
                    <a:lumOff val="35000"/>
                  </a:schemeClr>
                </a:solidFill>
                <a:latin typeface="Arial"/>
                <a:cs typeface="Arial"/>
              </a:rPr>
              <a:t>Nord Italia </a:t>
            </a:r>
            <a:r>
              <a:rPr lang="it-IT" dirty="0">
                <a:solidFill>
                  <a:schemeClr val="tx1">
                    <a:lumMod val="65000"/>
                    <a:lumOff val="35000"/>
                  </a:schemeClr>
                </a:solidFill>
                <a:latin typeface="Arial"/>
                <a:cs typeface="Arial"/>
              </a:rPr>
              <a:t>(</a:t>
            </a:r>
            <a:r>
              <a:rPr lang="it-IT" b="1" dirty="0">
                <a:solidFill>
                  <a:schemeClr val="accent2"/>
                </a:solidFill>
                <a:latin typeface="Arial"/>
                <a:cs typeface="Arial"/>
              </a:rPr>
              <a:t>56,4%</a:t>
            </a:r>
            <a:r>
              <a:rPr lang="it-IT" dirty="0">
                <a:solidFill>
                  <a:schemeClr val="tx1">
                    <a:lumMod val="65000"/>
                    <a:lumOff val="35000"/>
                  </a:schemeClr>
                </a:solidFill>
                <a:latin typeface="Arial"/>
                <a:cs typeface="Arial"/>
              </a:rPr>
              <a:t>),</a:t>
            </a:r>
            <a:r>
              <a:rPr lang="it-IT" b="1" dirty="0">
                <a:solidFill>
                  <a:schemeClr val="tx1">
                    <a:lumMod val="65000"/>
                    <a:lumOff val="35000"/>
                  </a:schemeClr>
                </a:solidFill>
                <a:latin typeface="Arial"/>
                <a:cs typeface="Arial"/>
              </a:rPr>
              <a:t> </a:t>
            </a:r>
            <a:r>
              <a:rPr lang="it-IT" dirty="0">
                <a:solidFill>
                  <a:schemeClr val="tx1">
                    <a:lumMod val="65000"/>
                    <a:lumOff val="35000"/>
                  </a:schemeClr>
                </a:solidFill>
                <a:latin typeface="Arial"/>
                <a:cs typeface="Arial"/>
              </a:rPr>
              <a:t>rispetto al Centro (22,5%), al Sud (14,2%) e Isole (7,0%)</a:t>
            </a:r>
          </a:p>
        </p:txBody>
      </p:sp>
      <p:sp>
        <p:nvSpPr>
          <p:cNvPr id="8" name="Rettangolo 7"/>
          <p:cNvSpPr/>
          <p:nvPr/>
        </p:nvSpPr>
        <p:spPr>
          <a:xfrm>
            <a:off x="8166726" y="3268211"/>
            <a:ext cx="1158027" cy="646331"/>
          </a:xfrm>
          <a:prstGeom prst="rect">
            <a:avLst/>
          </a:prstGeom>
        </p:spPr>
        <p:txBody>
          <a:bodyPr wrap="square">
            <a:spAutoFit/>
          </a:bodyPr>
          <a:lstStyle/>
          <a:p>
            <a:r>
              <a:rPr lang="it-IT" dirty="0"/>
              <a:t>INP con volontari</a:t>
            </a:r>
          </a:p>
        </p:txBody>
      </p:sp>
      <p:graphicFrame>
        <p:nvGraphicFramePr>
          <p:cNvPr id="12" name="Grafico 11"/>
          <p:cNvGraphicFramePr>
            <a:graphicFrameLocks/>
          </p:cNvGraphicFramePr>
          <p:nvPr>
            <p:extLst>
              <p:ext uri="{D42A27DB-BD31-4B8C-83A1-F6EECF244321}">
                <p14:modId xmlns:p14="http://schemas.microsoft.com/office/powerpoint/2010/main" val="908225346"/>
              </p:ext>
            </p:extLst>
          </p:nvPr>
        </p:nvGraphicFramePr>
        <p:xfrm>
          <a:off x="5518297" y="1616149"/>
          <a:ext cx="6507125" cy="4152013"/>
        </p:xfrm>
        <a:graphic>
          <a:graphicData uri="http://schemas.openxmlformats.org/drawingml/2006/chart">
            <c:chart xmlns:c="http://schemas.openxmlformats.org/drawingml/2006/chart" xmlns:r="http://schemas.openxmlformats.org/officeDocument/2006/relationships" r:id="rId3"/>
          </a:graphicData>
        </a:graphic>
      </p:graphicFrame>
      <p:sp>
        <p:nvSpPr>
          <p:cNvPr id="13" name="Rettangolo 12"/>
          <p:cNvSpPr/>
          <p:nvPr/>
        </p:nvSpPr>
        <p:spPr>
          <a:xfrm>
            <a:off x="6535213" y="1617553"/>
            <a:ext cx="1223412" cy="369332"/>
          </a:xfrm>
          <a:prstGeom prst="rect">
            <a:avLst/>
          </a:prstGeom>
        </p:spPr>
        <p:txBody>
          <a:bodyPr wrap="none">
            <a:spAutoFit/>
          </a:bodyPr>
          <a:lstStyle/>
          <a:p>
            <a:r>
              <a:rPr lang="it-IT" b="1" dirty="0" smtClean="0">
                <a:solidFill>
                  <a:schemeClr val="tx1">
                    <a:lumMod val="65000"/>
                    <a:lumOff val="35000"/>
                  </a:schemeClr>
                </a:solidFill>
                <a:latin typeface="Arial"/>
                <a:cs typeface="Arial"/>
              </a:rPr>
              <a:t>Volontari </a:t>
            </a:r>
            <a:endParaRPr lang="it-IT" b="1" dirty="0"/>
          </a:p>
        </p:txBody>
      </p:sp>
      <p:sp>
        <p:nvSpPr>
          <p:cNvPr id="14" name="Rettangolo 13"/>
          <p:cNvSpPr/>
          <p:nvPr/>
        </p:nvSpPr>
        <p:spPr>
          <a:xfrm>
            <a:off x="5723860" y="801211"/>
            <a:ext cx="6096000" cy="584775"/>
          </a:xfrm>
          <a:prstGeom prst="rect">
            <a:avLst/>
          </a:prstGeom>
        </p:spPr>
        <p:txBody>
          <a:bodyPr>
            <a:spAutoFit/>
          </a:bodyPr>
          <a:lstStyle/>
          <a:p>
            <a:r>
              <a:rPr lang="it-IT" sz="1600" b="1" dirty="0">
                <a:solidFill>
                  <a:schemeClr val="tx1">
                    <a:lumMod val="65000"/>
                    <a:lumOff val="35000"/>
                  </a:schemeClr>
                </a:solidFill>
                <a:latin typeface="Arial"/>
                <a:cs typeface="Arial"/>
              </a:rPr>
              <a:t>Istituzioni non profit con volontari e volontari per </a:t>
            </a:r>
            <a:r>
              <a:rPr lang="it-IT" sz="1600" b="1" dirty="0" smtClean="0">
                <a:solidFill>
                  <a:schemeClr val="tx1">
                    <a:lumMod val="65000"/>
                    <a:lumOff val="35000"/>
                  </a:schemeClr>
                </a:solidFill>
                <a:latin typeface="Arial"/>
                <a:cs typeface="Arial"/>
              </a:rPr>
              <a:t>ripartizione geografica</a:t>
            </a:r>
            <a:r>
              <a:rPr lang="it-IT" sz="1600" dirty="0" smtClean="0">
                <a:solidFill>
                  <a:schemeClr val="tx1">
                    <a:lumMod val="65000"/>
                    <a:lumOff val="35000"/>
                  </a:schemeClr>
                </a:solidFill>
                <a:latin typeface="Arial"/>
                <a:cs typeface="Arial"/>
              </a:rPr>
              <a:t>. </a:t>
            </a:r>
            <a:r>
              <a:rPr lang="it-IT" sz="1600" dirty="0">
                <a:solidFill>
                  <a:schemeClr val="tx1">
                    <a:lumMod val="65000"/>
                    <a:lumOff val="35000"/>
                  </a:schemeClr>
                </a:solidFill>
                <a:latin typeface="Arial"/>
                <a:cs typeface="Arial"/>
              </a:rPr>
              <a:t>Anno 2021, composizioni </a:t>
            </a:r>
            <a:r>
              <a:rPr lang="it-IT" sz="1600" dirty="0" smtClean="0">
                <a:solidFill>
                  <a:schemeClr val="tx1">
                    <a:lumMod val="65000"/>
                    <a:lumOff val="35000"/>
                  </a:schemeClr>
                </a:solidFill>
                <a:latin typeface="Arial"/>
                <a:cs typeface="Arial"/>
              </a:rPr>
              <a:t>percentuali</a:t>
            </a:r>
            <a:endParaRPr lang="it-IT" sz="1600" dirty="0">
              <a:solidFill>
                <a:schemeClr val="tx1">
                  <a:lumMod val="65000"/>
                  <a:lumOff val="35000"/>
                </a:schemeClr>
              </a:solidFill>
              <a:latin typeface="Arial"/>
              <a:cs typeface="Arial"/>
            </a:endParaRPr>
          </a:p>
        </p:txBody>
      </p:sp>
      <p:sp>
        <p:nvSpPr>
          <p:cNvPr id="10" name="CasellaDiTesto 9">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532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03DFAD18-236F-4F87-0170-C23805E8F441}"/>
              </a:ext>
            </a:extLst>
          </p:cNvPr>
          <p:cNvSpPr txBox="1"/>
          <p:nvPr/>
        </p:nvSpPr>
        <p:spPr>
          <a:xfrm>
            <a:off x="-1" y="0"/>
            <a:ext cx="12192001" cy="660144"/>
          </a:xfrm>
          <a:prstGeom prst="rect">
            <a:avLst/>
          </a:prstGeom>
          <a:solidFill>
            <a:srgbClr val="DC712B"/>
          </a:solidFill>
        </p:spPr>
        <p:txBody>
          <a:bodyPr wrap="square" lIns="288000" tIns="144000" rIns="288000" bIns="144000" rtlCol="0" anchor="t" anchorCtr="0">
            <a:spAutoFit/>
          </a:bodyPr>
          <a:lstStyle/>
          <a:p>
            <a:pPr>
              <a:defRPr/>
            </a:pPr>
            <a:r>
              <a:rPr lang="it-IT" sz="2400" b="1" dirty="0">
                <a:solidFill>
                  <a:schemeClr val="bg1"/>
                </a:solidFill>
                <a:latin typeface="Arial"/>
                <a:cs typeface="Arial"/>
              </a:rPr>
              <a:t>L</a:t>
            </a:r>
            <a:r>
              <a:rPr lang="it-IT" sz="2400" b="1" dirty="0" smtClean="0">
                <a:solidFill>
                  <a:schemeClr val="bg1"/>
                </a:solidFill>
                <a:latin typeface="Arial"/>
                <a:cs typeface="Arial"/>
              </a:rPr>
              <a:t>E INP CON VOLONTARI: IL CONFRONTO CON I DATI 2015</a:t>
            </a:r>
            <a:endParaRPr lang="it-IT" sz="2400" b="1" dirty="0">
              <a:solidFill>
                <a:schemeClr val="bg1"/>
              </a:solidFill>
              <a:latin typeface="Arial"/>
              <a:cs typeface="Arial"/>
            </a:endParaRPr>
          </a:p>
        </p:txBody>
      </p:sp>
      <p:sp>
        <p:nvSpPr>
          <p:cNvPr id="2" name="Rettangolo 1"/>
          <p:cNvSpPr/>
          <p:nvPr/>
        </p:nvSpPr>
        <p:spPr>
          <a:xfrm>
            <a:off x="428845" y="895688"/>
            <a:ext cx="6096000" cy="584775"/>
          </a:xfrm>
          <a:prstGeom prst="rect">
            <a:avLst/>
          </a:prstGeom>
        </p:spPr>
        <p:txBody>
          <a:bodyPr>
            <a:spAutoFit/>
          </a:bodyPr>
          <a:lstStyle/>
          <a:p>
            <a:r>
              <a:rPr lang="it-IT" sz="1600" b="1" dirty="0">
                <a:solidFill>
                  <a:schemeClr val="tx1">
                    <a:lumMod val="65000"/>
                    <a:lumOff val="35000"/>
                  </a:schemeClr>
                </a:solidFill>
                <a:latin typeface="Arial"/>
                <a:cs typeface="Arial"/>
              </a:rPr>
              <a:t>Istituzioni non profit con </a:t>
            </a:r>
            <a:r>
              <a:rPr lang="it-IT" sz="1600" b="1" dirty="0" smtClean="0">
                <a:solidFill>
                  <a:schemeClr val="tx1">
                    <a:lumMod val="65000"/>
                    <a:lumOff val="35000"/>
                  </a:schemeClr>
                </a:solidFill>
                <a:latin typeface="Arial"/>
                <a:cs typeface="Arial"/>
              </a:rPr>
              <a:t>volontari</a:t>
            </a:r>
            <a:r>
              <a:rPr lang="it-IT" sz="1600" dirty="0">
                <a:solidFill>
                  <a:schemeClr val="tx1">
                    <a:lumMod val="65000"/>
                    <a:lumOff val="35000"/>
                  </a:schemeClr>
                </a:solidFill>
                <a:latin typeface="Arial"/>
                <a:cs typeface="Arial"/>
              </a:rPr>
              <a:t> </a:t>
            </a:r>
            <a:r>
              <a:rPr lang="it-IT" sz="1600" dirty="0" smtClean="0">
                <a:solidFill>
                  <a:schemeClr val="tx1">
                    <a:lumMod val="65000"/>
                    <a:lumOff val="35000"/>
                  </a:schemeClr>
                </a:solidFill>
                <a:latin typeface="Arial"/>
                <a:cs typeface="Arial"/>
              </a:rPr>
              <a:t>per classi di volontari. Anni 2021 e 2015, composizione percentuale</a:t>
            </a:r>
            <a:endParaRPr lang="it-IT" sz="1600" dirty="0">
              <a:solidFill>
                <a:schemeClr val="tx1">
                  <a:lumMod val="65000"/>
                  <a:lumOff val="35000"/>
                </a:schemeClr>
              </a:solidFill>
              <a:latin typeface="Arial"/>
              <a:cs typeface="Arial"/>
            </a:endParaRPr>
          </a:p>
        </p:txBody>
      </p:sp>
      <p:sp>
        <p:nvSpPr>
          <p:cNvPr id="7" name="Rettangolo 6"/>
          <p:cNvSpPr/>
          <p:nvPr/>
        </p:nvSpPr>
        <p:spPr>
          <a:xfrm>
            <a:off x="9045040" y="1480463"/>
            <a:ext cx="3111795" cy="3693319"/>
          </a:xfrm>
          <a:prstGeom prst="rect">
            <a:avLst/>
          </a:prstGeom>
        </p:spPr>
        <p:txBody>
          <a:bodyPr wrap="square">
            <a:spAutoFit/>
          </a:bodyPr>
          <a:lstStyle/>
          <a:p>
            <a:r>
              <a:rPr lang="it-IT" dirty="0">
                <a:solidFill>
                  <a:schemeClr val="tx1">
                    <a:lumMod val="65000"/>
                    <a:lumOff val="35000"/>
                  </a:schemeClr>
                </a:solidFill>
                <a:latin typeface="Arial"/>
                <a:cs typeface="Arial"/>
              </a:rPr>
              <a:t>Il </a:t>
            </a:r>
            <a:r>
              <a:rPr lang="it-IT" b="1" dirty="0">
                <a:solidFill>
                  <a:schemeClr val="tx1">
                    <a:lumMod val="65000"/>
                    <a:lumOff val="35000"/>
                  </a:schemeClr>
                </a:solidFill>
                <a:latin typeface="Arial"/>
                <a:cs typeface="Arial"/>
              </a:rPr>
              <a:t>72,1% di INP</a:t>
            </a:r>
            <a:r>
              <a:rPr lang="it-IT" dirty="0">
                <a:solidFill>
                  <a:schemeClr val="tx1">
                    <a:lumMod val="65000"/>
                    <a:lumOff val="35000"/>
                  </a:schemeClr>
                </a:solidFill>
                <a:latin typeface="Arial"/>
                <a:cs typeface="Arial"/>
              </a:rPr>
              <a:t> conta sul contributo dei volontari.  </a:t>
            </a:r>
          </a:p>
          <a:p>
            <a:r>
              <a:rPr lang="it-IT" dirty="0">
                <a:solidFill>
                  <a:schemeClr val="tx1">
                    <a:lumMod val="65000"/>
                    <a:lumOff val="35000"/>
                  </a:schemeClr>
                </a:solidFill>
                <a:latin typeface="Arial"/>
                <a:cs typeface="Arial"/>
              </a:rPr>
              <a:t>Nel 2015 tale componente era pari al 79,6% </a:t>
            </a:r>
            <a:r>
              <a:rPr lang="it-IT" b="1" dirty="0">
                <a:solidFill>
                  <a:schemeClr val="tx1">
                    <a:lumMod val="65000"/>
                    <a:lumOff val="35000"/>
                  </a:schemeClr>
                </a:solidFill>
                <a:latin typeface="Arial"/>
                <a:cs typeface="Arial"/>
              </a:rPr>
              <a:t>(-2,4%). </a:t>
            </a:r>
          </a:p>
          <a:p>
            <a:endParaRPr lang="it-IT" dirty="0">
              <a:solidFill>
                <a:schemeClr val="tx1">
                  <a:lumMod val="65000"/>
                  <a:lumOff val="35000"/>
                </a:schemeClr>
              </a:solidFill>
              <a:latin typeface="Arial"/>
              <a:cs typeface="Arial"/>
            </a:endParaRPr>
          </a:p>
          <a:p>
            <a:r>
              <a:rPr lang="it-IT" dirty="0">
                <a:solidFill>
                  <a:schemeClr val="tx1">
                    <a:lumMod val="65000"/>
                    <a:lumOff val="35000"/>
                  </a:schemeClr>
                </a:solidFill>
                <a:latin typeface="Arial"/>
                <a:cs typeface="Arial"/>
              </a:rPr>
              <a:t>Nel 2021 </a:t>
            </a:r>
            <a:r>
              <a:rPr lang="it-IT" b="1" dirty="0">
                <a:solidFill>
                  <a:schemeClr val="tx1">
                    <a:lumMod val="65000"/>
                    <a:lumOff val="35000"/>
                  </a:schemeClr>
                </a:solidFill>
                <a:latin typeface="Arial"/>
                <a:cs typeface="Arial"/>
              </a:rPr>
              <a:t>cresce</a:t>
            </a:r>
            <a:r>
              <a:rPr lang="it-IT" dirty="0">
                <a:solidFill>
                  <a:schemeClr val="tx1">
                    <a:lumMod val="65000"/>
                    <a:lumOff val="35000"/>
                  </a:schemeClr>
                </a:solidFill>
                <a:latin typeface="Arial"/>
                <a:cs typeface="Arial"/>
              </a:rPr>
              <a:t> la componente di INP di dimensioni contenute </a:t>
            </a:r>
            <a:r>
              <a:rPr lang="it-IT" b="1" dirty="0">
                <a:solidFill>
                  <a:schemeClr val="tx1">
                    <a:lumMod val="65000"/>
                    <a:lumOff val="35000"/>
                  </a:schemeClr>
                </a:solidFill>
                <a:latin typeface="Arial"/>
                <a:cs typeface="Arial"/>
              </a:rPr>
              <a:t>(1-2 volontari</a:t>
            </a:r>
            <a:r>
              <a:rPr lang="it-IT" dirty="0">
                <a:solidFill>
                  <a:schemeClr val="tx1">
                    <a:lumMod val="65000"/>
                    <a:lumOff val="35000"/>
                  </a:schemeClr>
                </a:solidFill>
                <a:latin typeface="Arial"/>
                <a:cs typeface="Arial"/>
              </a:rPr>
              <a:t>), che passa dal 7,9% all’11,4%. </a:t>
            </a:r>
            <a:endParaRPr lang="it-IT" dirty="0" smtClean="0">
              <a:solidFill>
                <a:schemeClr val="tx1">
                  <a:lumMod val="65000"/>
                  <a:lumOff val="35000"/>
                </a:schemeClr>
              </a:solidFill>
              <a:latin typeface="Arial"/>
              <a:cs typeface="Arial"/>
            </a:endParaRPr>
          </a:p>
          <a:p>
            <a:endParaRPr lang="it-IT" dirty="0">
              <a:solidFill>
                <a:schemeClr val="tx1">
                  <a:lumMod val="65000"/>
                  <a:lumOff val="35000"/>
                </a:schemeClr>
              </a:solidFill>
              <a:latin typeface="Arial"/>
              <a:cs typeface="Arial"/>
            </a:endParaRPr>
          </a:p>
          <a:p>
            <a:r>
              <a:rPr lang="it-IT" dirty="0">
                <a:solidFill>
                  <a:schemeClr val="tx1">
                    <a:lumMod val="65000"/>
                    <a:lumOff val="35000"/>
                  </a:schemeClr>
                </a:solidFill>
                <a:latin typeface="Arial"/>
                <a:cs typeface="Arial"/>
              </a:rPr>
              <a:t>Tutte le altri classi si ridimensionano</a:t>
            </a:r>
          </a:p>
        </p:txBody>
      </p:sp>
      <p:graphicFrame>
        <p:nvGraphicFramePr>
          <p:cNvPr id="8" name="Grafico 7"/>
          <p:cNvGraphicFramePr>
            <a:graphicFrameLocks/>
          </p:cNvGraphicFramePr>
          <p:nvPr>
            <p:extLst>
              <p:ext uri="{D42A27DB-BD31-4B8C-83A1-F6EECF244321}">
                <p14:modId xmlns:p14="http://schemas.microsoft.com/office/powerpoint/2010/main" val="2141417843"/>
              </p:ext>
            </p:extLst>
          </p:nvPr>
        </p:nvGraphicFramePr>
        <p:xfrm>
          <a:off x="-1" y="2485614"/>
          <a:ext cx="5032744" cy="33740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co 8"/>
          <p:cNvGraphicFramePr>
            <a:graphicFrameLocks/>
          </p:cNvGraphicFramePr>
          <p:nvPr>
            <p:extLst>
              <p:ext uri="{D42A27DB-BD31-4B8C-83A1-F6EECF244321}">
                <p14:modId xmlns:p14="http://schemas.microsoft.com/office/powerpoint/2010/main" val="757449538"/>
              </p:ext>
            </p:extLst>
          </p:nvPr>
        </p:nvGraphicFramePr>
        <p:xfrm>
          <a:off x="4462127" y="2386285"/>
          <a:ext cx="5819555" cy="3592569"/>
        </p:xfrm>
        <a:graphic>
          <a:graphicData uri="http://schemas.openxmlformats.org/drawingml/2006/chart">
            <c:chart xmlns:c="http://schemas.openxmlformats.org/drawingml/2006/chart" xmlns:r="http://schemas.openxmlformats.org/officeDocument/2006/relationships" r:id="rId4"/>
          </a:graphicData>
        </a:graphic>
      </p:graphicFrame>
      <p:sp>
        <p:nvSpPr>
          <p:cNvPr id="3" name="Rettangolo 2"/>
          <p:cNvSpPr/>
          <p:nvPr/>
        </p:nvSpPr>
        <p:spPr>
          <a:xfrm>
            <a:off x="186358" y="3720641"/>
            <a:ext cx="870751" cy="461665"/>
          </a:xfrm>
          <a:prstGeom prst="rect">
            <a:avLst/>
          </a:prstGeom>
        </p:spPr>
        <p:txBody>
          <a:bodyPr wrap="none">
            <a:spAutoFit/>
          </a:bodyPr>
          <a:lstStyle/>
          <a:p>
            <a:r>
              <a:rPr lang="it-IT" sz="2400" b="1" dirty="0">
                <a:solidFill>
                  <a:schemeClr val="tx1">
                    <a:lumMod val="65000"/>
                    <a:lumOff val="35000"/>
                  </a:schemeClr>
                </a:solidFill>
                <a:latin typeface="Arial"/>
                <a:cs typeface="Arial"/>
              </a:rPr>
              <a:t>2021</a:t>
            </a:r>
            <a:endParaRPr lang="it-IT" sz="2400" b="1" dirty="0"/>
          </a:p>
        </p:txBody>
      </p:sp>
      <p:sp>
        <p:nvSpPr>
          <p:cNvPr id="10" name="Rettangolo 9"/>
          <p:cNvSpPr/>
          <p:nvPr/>
        </p:nvSpPr>
        <p:spPr>
          <a:xfrm>
            <a:off x="4769271" y="3720641"/>
            <a:ext cx="870751" cy="461665"/>
          </a:xfrm>
          <a:prstGeom prst="rect">
            <a:avLst/>
          </a:prstGeom>
        </p:spPr>
        <p:txBody>
          <a:bodyPr wrap="none">
            <a:spAutoFit/>
          </a:bodyPr>
          <a:lstStyle/>
          <a:p>
            <a:r>
              <a:rPr lang="it-IT" sz="2400" b="1" dirty="0" smtClean="0">
                <a:solidFill>
                  <a:schemeClr val="tx1">
                    <a:lumMod val="65000"/>
                    <a:lumOff val="35000"/>
                  </a:schemeClr>
                </a:solidFill>
                <a:latin typeface="Arial"/>
                <a:cs typeface="Arial"/>
              </a:rPr>
              <a:t>2015</a:t>
            </a:r>
            <a:endParaRPr lang="it-IT" sz="2400" b="1" dirty="0"/>
          </a:p>
        </p:txBody>
      </p:sp>
      <p:sp>
        <p:nvSpPr>
          <p:cNvPr id="11" name="CasellaDiTesto 10">
            <a:extLst>
              <a:ext uri="{FF2B5EF4-FFF2-40B4-BE49-F238E27FC236}">
                <a16:creationId xmlns:a16="http://schemas.microsoft.com/office/drawing/2014/main" id="{B02562F5-EDFE-C560-E71E-06A8F07D3F91}"/>
              </a:ext>
            </a:extLst>
          </p:cNvPr>
          <p:cNvSpPr txBox="1"/>
          <p:nvPr/>
        </p:nvSpPr>
        <p:spPr>
          <a:xfrm>
            <a:off x="9516533" y="6394573"/>
            <a:ext cx="1761417" cy="276999"/>
          </a:xfrm>
          <a:prstGeom prst="rect">
            <a:avLst/>
          </a:prstGeom>
          <a:solidFill>
            <a:schemeClr val="bg1"/>
          </a:solidFill>
        </p:spPr>
        <p:txBody>
          <a:bodyPr wrap="square" rtlCol="0">
            <a:spAutoFit/>
          </a:bodyPr>
          <a:lstStyle/>
          <a:p>
            <a:r>
              <a:rPr lang="it-IT" sz="1200" dirty="0" smtClean="0">
                <a:solidFill>
                  <a:schemeClr val="bg2">
                    <a:lumMod val="50000"/>
                  </a:schemeClr>
                </a:solidFill>
                <a:latin typeface="Arial" panose="020B0604020202020204" pitchFamily="34" charset="0"/>
                <a:cs typeface="Arial" panose="020B0604020202020204" pitchFamily="34" charset="0"/>
              </a:rPr>
              <a:t>Manuela Nicosia</a:t>
            </a:r>
            <a:endParaRPr lang="it-IT" sz="1200" dirty="0">
              <a:solidFill>
                <a:schemeClr val="bg2">
                  <a:lumMod val="50000"/>
                </a:schemeClr>
              </a:solidFill>
              <a:latin typeface="Arial" panose="020B0604020202020204" pitchFamily="34" charset="0"/>
              <a:cs typeface="Arial" panose="020B0604020202020204" pitchFamily="34" charset="0"/>
            </a:endParaRPr>
          </a:p>
        </p:txBody>
      </p:sp>
      <p:sp>
        <p:nvSpPr>
          <p:cNvPr id="13" name="Freccia circolare in su 12"/>
          <p:cNvSpPr/>
          <p:nvPr/>
        </p:nvSpPr>
        <p:spPr>
          <a:xfrm rot="10800000">
            <a:off x="2679404" y="1579792"/>
            <a:ext cx="5067595" cy="113569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046006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ttoCategoria xmlns="679261c3-551f-4e86-913f-177e0e529669">5- CP Istituzioni non profit</SottoCategoria>
    <Categoria xmlns="c58f2efd-82a8-4ecf-b395-8c25e928921d">5- Strumenti di comunicazione relativi ai Censimenti permanenti</Categoria>
    <Ordine xmlns="679261c3-551f-4e86-913f-177e0e529669" xsi:nil="true"/>
    <_dlc_DocId xmlns="459159c4-d20a-4ff3-9b11-fbd127bd52e5">INTRANET-14-179</_dlc_DocId>
    <_dlc_DocIdUrl xmlns="459159c4-d20a-4ff3-9b11-fbd127bd52e5">
      <Url>https://intranet.istat.it/StandardLineeGuida/_layouts/15/DocIdRedir.aspx?ID=INTRANET-14-179</Url>
      <Description>INTRANET-14-179</Description>
    </_dlc_DocIdUrl>
    <_dlc_DocIdPersistId xmlns="459159c4-d20a-4ff3-9b11-fbd127bd52e5">false</_dlc_DocIdPersistId>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8" ma:contentTypeDescription="Creare un nuovo documento." ma:contentTypeScope="" ma:versionID="e86bb2b5fc24dcd4694b025e673f40f7">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4479068a517b2267b0f2e94adc725da"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element ref="ns4:Ordin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7- Sfondi virtuali" ma:format="Dropdown" ma:internalName="Categoria">
      <xsd:simpleType>
        <xsd:restriction base="dms:Choice">
          <xsd:enumeration value="7- Sfondi virtuali"/>
          <xsd:enumeration value="1- Marchio/Logo"/>
          <xsd:enumeration value="2- Carta intestata"/>
          <xsd:enumeration value="3- Standard presentazioni Power Point"/>
          <xsd:enumeration value="4- Fogli di stile per documenti Word"/>
          <xsd:enumeration value="Libri digitali e cartacei"/>
          <xsd:enumeration value="Tavole di dati online"/>
          <xsd:enumeration value="Grafici interattivi"/>
          <xsd:enumeration value="5- Strumenti di comunicazione relativi ai Censimenti permanenti"/>
          <xsd:enumeration value="6- Strumenti di comunicazione relativi al Censimento generale dell'Agricoltura 2020"/>
          <xsd:enumeration value="8- Personalizzazione ufficio"/>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Immagini PNG/EPS"/>
          <xsd:enumeration value="FIle .DOC"/>
          <xsd:enumeration value="Presentazione PPT e guide"/>
          <xsd:enumeration value="Fogli di stile"/>
          <xsd:enumeration value="1- CP Generico"/>
          <xsd:enumeration value="2- CP Popolazione"/>
          <xsd:enumeration value="3- CP Imprese"/>
          <xsd:enumeration value="4- CP Istituzioni pubbliche"/>
          <xsd:enumeration value="5- CP Istituzioni non profit"/>
          <xsd:enumeration value="6- CP Agricoltura"/>
          <xsd:enumeration value="7- CP Agricoltura2020"/>
        </xsd:restriction>
      </xsd:simpleType>
    </xsd:element>
    <xsd:element name="Ordine" ma:index="13" nillable="true" ma:displayName="Ordine" ma:decimals="0" ma:internalName="Ordin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6BBF8B-6292-4FA1-A2D6-AF433F68DCB4}">
  <ds:schemaRefs>
    <ds:schemaRef ds:uri="679261c3-551f-4e86-913f-177e0e529669"/>
    <ds:schemaRef ds:uri="http://schemas.microsoft.com/office/2006/metadata/properties"/>
    <ds:schemaRef ds:uri="http://purl.org/dc/elements/1.1/"/>
    <ds:schemaRef ds:uri="http://purl.org/dc/terms/"/>
    <ds:schemaRef ds:uri="http://schemas.openxmlformats.org/package/2006/metadata/core-properties"/>
    <ds:schemaRef ds:uri="http://schemas.microsoft.com/office/2006/documentManagement/types"/>
    <ds:schemaRef ds:uri="459159c4-d20a-4ff3-9b11-fbd127bd52e5"/>
    <ds:schemaRef ds:uri="http://schemas.microsoft.com/office/infopath/2007/PartnerControls"/>
    <ds:schemaRef ds:uri="c58f2efd-82a8-4ecf-b395-8c25e928921d"/>
    <ds:schemaRef ds:uri="http://www.w3.org/XML/1998/namespace"/>
    <ds:schemaRef ds:uri="http://purl.org/dc/dcmitype/"/>
  </ds:schemaRefs>
</ds:datastoreItem>
</file>

<file path=customXml/itemProps2.xml><?xml version="1.0" encoding="utf-8"?>
<ds:datastoreItem xmlns:ds="http://schemas.openxmlformats.org/officeDocument/2006/customXml" ds:itemID="{75C8C3E4-DA42-480E-9C83-075C27FA560F}">
  <ds:schemaRefs>
    <ds:schemaRef ds:uri="http://schemas.microsoft.com/sharepoint/events"/>
  </ds:schemaRefs>
</ds:datastoreItem>
</file>

<file path=customXml/itemProps3.xml><?xml version="1.0" encoding="utf-8"?>
<ds:datastoreItem xmlns:ds="http://schemas.openxmlformats.org/officeDocument/2006/customXml" ds:itemID="{E96C932B-C843-4D05-9A63-B1BAD0F2AD62}">
  <ds:schemaRefs>
    <ds:schemaRef ds:uri="http://schemas.microsoft.com/sharepoint/v3/contenttype/forms"/>
  </ds:schemaRefs>
</ds:datastoreItem>
</file>

<file path=customXml/itemProps4.xml><?xml version="1.0" encoding="utf-8"?>
<ds:datastoreItem xmlns:ds="http://schemas.openxmlformats.org/officeDocument/2006/customXml" ds:itemID="{202BD36B-64C3-4E55-B6B1-602EB44956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5807</TotalTime>
  <Words>2662</Words>
  <Application>Microsoft Office PowerPoint</Application>
  <PresentationFormat>Widescreen</PresentationFormat>
  <Paragraphs>212</Paragraphs>
  <Slides>18</Slides>
  <Notes>15</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18</vt:i4>
      </vt:variant>
    </vt:vector>
  </HeadingPairs>
  <TitlesOfParts>
    <vt:vector size="27" baseType="lpstr">
      <vt:lpstr>ＭＳ Ｐゴシック</vt:lpstr>
      <vt:lpstr>Arial</vt:lpstr>
      <vt:lpstr>Arial Narrow</vt:lpstr>
      <vt:lpstr>Calibri</vt:lpstr>
      <vt:lpstr>Calibri Light</vt:lpstr>
      <vt:lpstr>Courier New</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Non Profit - Nuova versione | ppt</dc:title>
  <dc:creator>Microsoft Office User</dc:creator>
  <cp:lastModifiedBy>Manuela Nicosia</cp:lastModifiedBy>
  <cp:revision>165</cp:revision>
  <dcterms:created xsi:type="dcterms:W3CDTF">2022-06-10T07:15:23Z</dcterms:created>
  <dcterms:modified xsi:type="dcterms:W3CDTF">2023-05-29T17:56:47Z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9b27c600-a8d6-46da-8419-5667c407655f</vt:lpwstr>
  </property>
  <property fmtid="{D5CDD505-2E9C-101B-9397-08002B2CF9AE}" pid="4" name="Order">
    <vt:r8>17900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